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84" r:id="rId2"/>
    <p:sldId id="263" r:id="rId3"/>
    <p:sldId id="290" r:id="rId4"/>
    <p:sldId id="291" r:id="rId5"/>
    <p:sldId id="293" r:id="rId6"/>
    <p:sldId id="306" r:id="rId7"/>
    <p:sldId id="295" r:id="rId8"/>
    <p:sldId id="305" r:id="rId9"/>
    <p:sldId id="307" r:id="rId10"/>
    <p:sldId id="298" r:id="rId11"/>
    <p:sldId id="299" r:id="rId12"/>
    <p:sldId id="300" r:id="rId13"/>
    <p:sldId id="301" r:id="rId14"/>
    <p:sldId id="308" r:id="rId15"/>
    <p:sldId id="309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10" r:id="rId36"/>
    <p:sldId id="330" r:id="rId37"/>
    <p:sldId id="331" r:id="rId38"/>
    <p:sldId id="332" r:id="rId39"/>
    <p:sldId id="333" r:id="rId40"/>
    <p:sldId id="334" r:id="rId41"/>
    <p:sldId id="26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33CC"/>
    <a:srgbClr val="9966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10" y="-30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&#1060;&#1086;&#1090;&#1086;&#1074;&#1072;&#1103;%20&#1084;&#1091;&#1079;&#1099;&#1082;&#1072;/_____&#171;&#1060;&#1086;&#1085;&#1086;&#1074;&#1072;&#1103;%20&#1085;&#1072;&#1076;&#1077;&#1078;&#1076;&#1072;&#187;____.mp3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37445" y="210984"/>
            <a:ext cx="7876622" cy="6535023"/>
            <a:chOff x="137445" y="210984"/>
            <a:chExt cx="7876622" cy="6535023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37445" y="210984"/>
              <a:ext cx="7876622" cy="6535023"/>
              <a:chOff x="137445" y="154156"/>
              <a:chExt cx="7876622" cy="6535023"/>
            </a:xfrm>
          </p:grpSpPr>
          <p:grpSp>
            <p:nvGrpSpPr>
              <p:cNvPr id="3" name="Группа 2"/>
              <p:cNvGrpSpPr/>
              <p:nvPr/>
            </p:nvGrpSpPr>
            <p:grpSpPr>
              <a:xfrm>
                <a:off x="137445" y="154156"/>
                <a:ext cx="5089196" cy="6535023"/>
                <a:chOff x="0" y="9767"/>
                <a:chExt cx="4481200" cy="6867385"/>
              </a:xfrm>
            </p:grpSpPr>
            <p:pic>
              <p:nvPicPr>
                <p:cNvPr id="1026" name="Picture 2" descr="C:\Users\petrova-il\Desktop\Подготовка\Снимок.PN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2" t="1867" r="30560" b="39259"/>
                <a:stretch/>
              </p:blipFill>
              <p:spPr bwMode="auto">
                <a:xfrm>
                  <a:off x="0" y="9767"/>
                  <a:ext cx="4481200" cy="37659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3" descr="C:\Users\petrova-il\Desktop\Подготовка\Снимок.PN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83" t="78070" r="77447"/>
                <a:stretch/>
              </p:blipFill>
              <p:spPr bwMode="auto">
                <a:xfrm>
                  <a:off x="0" y="3775712"/>
                  <a:ext cx="718898" cy="31014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7" name="Picture 3" descr="C:\Users\petrova-il\Desktop\Подготовка\Снимок.PN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66" t="78070" r="8719"/>
                <a:stretch/>
              </p:blipFill>
              <p:spPr bwMode="auto">
                <a:xfrm>
                  <a:off x="683568" y="3775713"/>
                  <a:ext cx="3797632" cy="31014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5" name="Рисунок 14" descr="C:\Users\petrova-il\Desktop\мэо.pn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568" y="1755712"/>
                <a:ext cx="1014064" cy="46433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  <p:pic>
            <p:nvPicPr>
              <p:cNvPr id="16" name="Рисунок 15" descr="C:\Users\petrova-il\Desktop\точка роста.jpg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2796109"/>
                <a:ext cx="1063933" cy="432048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  <p:pic>
            <p:nvPicPr>
              <p:cNvPr id="22" name="Picture 2" descr="C:\Users\petrova-il\Desktop\Подготовка\Снимок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18" t="77791"/>
              <a:stretch/>
            </p:blipFill>
            <p:spPr bwMode="auto">
              <a:xfrm>
                <a:off x="5226640" y="3507137"/>
                <a:ext cx="2787427" cy="3175957"/>
              </a:xfrm>
              <a:prstGeom prst="rtTriangl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2" descr="C:\Users\petrova-il\Desktop\Подготовка\уо урай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196752"/>
              <a:ext cx="2232248" cy="125563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petrova-il\Desktop\фгос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37" y="648315"/>
              <a:ext cx="1013451" cy="49629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petrova-il\Desktop\пиза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349" y="2673903"/>
              <a:ext cx="915093" cy="43785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5752119" y="1577428"/>
            <a:ext cx="341611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663" y="6130807"/>
            <a:ext cx="186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Урай - 2020</a:t>
            </a:r>
            <a:endParaRPr 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853645"/>
              </p:ext>
            </p:extLst>
          </p:nvPr>
        </p:nvGraphicFramePr>
        <p:xfrm>
          <a:off x="4172080" y="3337469"/>
          <a:ext cx="4896545" cy="914400"/>
        </p:xfrm>
        <a:graphic>
          <a:graphicData uri="http://schemas.openxmlformats.org/drawingml/2006/table">
            <a:tbl>
              <a:tblPr/>
              <a:tblGrid>
                <a:gridCol w="4896545"/>
              </a:tblGrid>
              <a:tr h="860856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2000" b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Итоги</a:t>
                      </a:r>
                      <a:r>
                        <a:rPr lang="ru-RU" sz="2000" b="1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2019-2020 учебного года</a:t>
                      </a:r>
                      <a:r>
                        <a:rPr lang="en-US" sz="2000" b="1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:</a:t>
                      </a:r>
                      <a:endParaRPr lang="ru-RU" sz="2000" b="1" baseline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проблемные зоны, «точки роста», приоритетные задачи»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91880" y="116632"/>
            <a:ext cx="5676355" cy="67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1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МУНИЦИПАЛЬНОЕ ОБРАЗОВАНИЕ ГОРОД УРАЙ </a:t>
            </a:r>
          </a:p>
          <a:p>
            <a:pPr lvl="0" algn="ctr">
              <a:lnSpc>
                <a:spcPct val="115000"/>
              </a:lnSpc>
            </a:pPr>
            <a:r>
              <a:rPr lang="ru-RU" sz="11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ХАНТЫ-МАНСИЙСКИЙ АВТОНОМНЫЙ ОКРУГ – ЮГРА</a:t>
            </a:r>
          </a:p>
          <a:p>
            <a:pPr lvl="0" algn="ctr">
              <a:lnSpc>
                <a:spcPct val="115000"/>
              </a:lnSpc>
            </a:pPr>
            <a:r>
              <a:rPr lang="ru-RU" sz="11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УПРАВЛЕНИЕ ОБРАЗОВАНИЯ И МОЛОДЕЖНОЙ ПОЛИТИКИ ГОРОДА УРАЙ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630335" y="945371"/>
            <a:ext cx="5676355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1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МУНИЦИПАЛЬНОЕ АВТОНОМНОЕ УЧРЕЖДЕНИЕ ГОРОДА УРАЙ</a:t>
            </a:r>
          </a:p>
          <a:p>
            <a:pPr lvl="0" algn="ctr">
              <a:lnSpc>
                <a:spcPct val="115000"/>
              </a:lnSpc>
            </a:pPr>
            <a:r>
              <a:rPr lang="ru-RU" sz="11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«ГОРОДСКОЙ МЕТОДИЧЕСКИЙ ЦЕНТР»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64188" y="2027679"/>
            <a:ext cx="448588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solidFill>
                  <a:srgbClr val="00B050"/>
                </a:solidFill>
              </a:rPr>
              <a:t>ГОРОДСКОЕ </a:t>
            </a:r>
          </a:p>
          <a:p>
            <a:pPr lvl="0" algn="ctr"/>
            <a:r>
              <a:rPr lang="ru-RU" sz="2000" dirty="0">
                <a:solidFill>
                  <a:srgbClr val="00B050"/>
                </a:solidFill>
              </a:rPr>
              <a:t>ПЕДАГОГИЧЕСКОЕ СОВЕЩАНИЕ</a:t>
            </a:r>
          </a:p>
        </p:txBody>
      </p:sp>
      <p:pic>
        <p:nvPicPr>
          <p:cNvPr id="27" name="Picture 8" descr="X:\Моисеева Л.Г\картинки\гпсс.jp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81128"/>
            <a:ext cx="2675917" cy="1875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petrova-il\Desktop\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86" y="494968"/>
            <a:ext cx="911772" cy="4504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 rot="20943934">
            <a:off x="7051" y="4415374"/>
            <a:ext cx="534998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</a:rPr>
              <a:t>МЕТОДИЧЕСКИЙ  ЖУРНАЛ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"/>
    </mc:Choice>
    <mc:Fallback xmlns="">
      <p:transition spd="slow" advTm="155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1100" dirty="0">
                <a:solidFill>
                  <a:prstClr val="black"/>
                </a:solidFill>
              </a:rPr>
              <a:t>ГОРОДСКОЕ </a:t>
            </a:r>
            <a:r>
              <a:rPr lang="en-US" sz="1100" dirty="0" smtClean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ПЕДАГОГИЧЕСКОЕ СОВЕЩАНИЕ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endParaRPr lang="ru-RU" sz="1100" dirty="0" smtClean="0">
              <a:solidFill>
                <a:prstClr val="black"/>
              </a:solidFill>
            </a:endParaRPr>
          </a:p>
          <a:p>
            <a:pPr indent="457200" algn="ctr"/>
            <a:r>
              <a:rPr lang="ru-RU" sz="1100" dirty="0" smtClean="0">
                <a:solidFill>
                  <a:prstClr val="black"/>
                </a:solidFill>
              </a:rPr>
              <a:t>«Итоги </a:t>
            </a:r>
            <a:r>
              <a:rPr lang="ru-RU" sz="1100" dirty="0">
                <a:solidFill>
                  <a:prstClr val="black"/>
                </a:solidFill>
              </a:rPr>
              <a:t>2019-2020 учебного года</a:t>
            </a:r>
            <a:r>
              <a:rPr lang="en-US" sz="1100" dirty="0" smtClean="0">
                <a:solidFill>
                  <a:prstClr val="black"/>
                </a:solidFill>
              </a:rPr>
              <a:t>:</a:t>
            </a:r>
            <a:r>
              <a:rPr lang="ru-RU" sz="1100" dirty="0">
                <a:solidFill>
                  <a:prstClr val="black"/>
                </a:solidFill>
              </a:rPr>
              <a:t> </a:t>
            </a:r>
            <a:r>
              <a:rPr lang="ru-RU" sz="1100" dirty="0" smtClean="0">
                <a:solidFill>
                  <a:prstClr val="black"/>
                </a:solidFill>
              </a:rPr>
              <a:t>проблемные </a:t>
            </a:r>
            <a:r>
              <a:rPr lang="ru-RU" sz="1100" dirty="0">
                <a:solidFill>
                  <a:prstClr val="black"/>
                </a:solidFill>
              </a:rPr>
              <a:t>зоны, </a:t>
            </a:r>
            <a:r>
              <a:rPr lang="ru-RU" sz="1100" dirty="0" smtClean="0">
                <a:solidFill>
                  <a:prstClr val="black"/>
                </a:solidFill>
              </a:rPr>
              <a:t>«</a:t>
            </a:r>
            <a:r>
              <a:rPr lang="ru-RU" sz="1100" dirty="0">
                <a:solidFill>
                  <a:prstClr val="black"/>
                </a:solidFill>
              </a:rPr>
              <a:t>точки роста», </a:t>
            </a:r>
            <a:r>
              <a:rPr lang="ru-RU" sz="1100" dirty="0" smtClean="0">
                <a:solidFill>
                  <a:prstClr val="black"/>
                </a:solidFill>
              </a:rPr>
              <a:t>приоритетные </a:t>
            </a:r>
            <a:r>
              <a:rPr lang="ru-RU" sz="1100" dirty="0">
                <a:solidFill>
                  <a:prstClr val="black"/>
                </a:solidFill>
              </a:rPr>
              <a:t>задачи»</a:t>
            </a:r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petrova-il\Desktop\nx4F3ymOas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272220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098079"/>
            <a:ext cx="7200800" cy="52565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9"/>
          <p:cNvSpPr txBox="1">
            <a:spLocks/>
          </p:cNvSpPr>
          <p:nvPr/>
        </p:nvSpPr>
        <p:spPr>
          <a:xfrm>
            <a:off x="0" y="5972429"/>
            <a:ext cx="9144000" cy="885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ru-RU" sz="30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Логеева Наталья Федоровна</a:t>
            </a:r>
            <a:endParaRPr lang="ru-RU" sz="3000" dirty="0" smtClean="0"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latin typeface="Calibri"/>
            </a:endParaRPr>
          </a:p>
          <a:p>
            <a:pPr algn="ctr">
              <a:defRPr/>
            </a:pPr>
            <a:r>
              <a:rPr lang="ru-RU" sz="22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</a:t>
            </a:r>
            <a:r>
              <a:rPr lang="ru-RU" sz="22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учебно-воспитательной  </a:t>
            </a:r>
            <a:r>
              <a:rPr lang="ru-RU" sz="22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 МБОУ  СОШ  №5</a:t>
            </a:r>
            <a:endParaRPr lang="ru-RU" sz="2200" i="1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petrova-il\Desktop\РАБОТА Моисеева\Мероприятия\ГПС\Фотографии награждаемых\ФОТО лОГЕЕВОЙ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02" y="1210241"/>
            <a:ext cx="3795514" cy="4936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74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1100" dirty="0">
                <a:solidFill>
                  <a:prstClr val="black"/>
                </a:solidFill>
              </a:rPr>
              <a:t>ГОРОДСКОЕ </a:t>
            </a:r>
            <a:r>
              <a:rPr lang="en-US" sz="1100" dirty="0" smtClean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ПЕДАГОГИЧЕСКОЕ СОВЕЩАНИЕ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endParaRPr lang="ru-RU" sz="1100" dirty="0" smtClean="0">
              <a:solidFill>
                <a:prstClr val="black"/>
              </a:solidFill>
            </a:endParaRPr>
          </a:p>
          <a:p>
            <a:pPr indent="457200" algn="ctr"/>
            <a:r>
              <a:rPr lang="ru-RU" sz="1100" dirty="0" smtClean="0">
                <a:solidFill>
                  <a:prstClr val="black"/>
                </a:solidFill>
              </a:rPr>
              <a:t>«Итоги </a:t>
            </a:r>
            <a:r>
              <a:rPr lang="ru-RU" sz="1100" dirty="0">
                <a:solidFill>
                  <a:prstClr val="black"/>
                </a:solidFill>
              </a:rPr>
              <a:t>2019-2020 учебного года</a:t>
            </a:r>
            <a:r>
              <a:rPr lang="en-US" sz="1100" dirty="0" smtClean="0">
                <a:solidFill>
                  <a:prstClr val="black"/>
                </a:solidFill>
              </a:rPr>
              <a:t>:</a:t>
            </a:r>
            <a:r>
              <a:rPr lang="ru-RU" sz="1100" dirty="0">
                <a:solidFill>
                  <a:prstClr val="black"/>
                </a:solidFill>
              </a:rPr>
              <a:t> </a:t>
            </a:r>
            <a:r>
              <a:rPr lang="ru-RU" sz="1100" dirty="0" smtClean="0">
                <a:solidFill>
                  <a:prstClr val="black"/>
                </a:solidFill>
              </a:rPr>
              <a:t>проблемные </a:t>
            </a:r>
            <a:r>
              <a:rPr lang="ru-RU" sz="1100" dirty="0">
                <a:solidFill>
                  <a:prstClr val="black"/>
                </a:solidFill>
              </a:rPr>
              <a:t>зоны, </a:t>
            </a:r>
            <a:r>
              <a:rPr lang="ru-RU" sz="1100" dirty="0" smtClean="0">
                <a:solidFill>
                  <a:prstClr val="black"/>
                </a:solidFill>
              </a:rPr>
              <a:t>«</a:t>
            </a:r>
            <a:r>
              <a:rPr lang="ru-RU" sz="1100" dirty="0">
                <a:solidFill>
                  <a:prstClr val="black"/>
                </a:solidFill>
              </a:rPr>
              <a:t>точки роста», </a:t>
            </a:r>
            <a:r>
              <a:rPr lang="ru-RU" sz="1100" dirty="0" smtClean="0">
                <a:solidFill>
                  <a:prstClr val="black"/>
                </a:solidFill>
              </a:rPr>
              <a:t>приоритетные </a:t>
            </a:r>
            <a:r>
              <a:rPr lang="ru-RU" sz="1100" dirty="0">
                <a:solidFill>
                  <a:prstClr val="black"/>
                </a:solidFill>
              </a:rPr>
              <a:t>задачи»</a:t>
            </a:r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9"/>
          <p:cNvSpPr txBox="1">
            <a:spLocks/>
          </p:cNvSpPr>
          <p:nvPr/>
        </p:nvSpPr>
        <p:spPr>
          <a:xfrm>
            <a:off x="-47261" y="5972429"/>
            <a:ext cx="9144000" cy="8855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ru-RU" sz="30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Нуртдинова Людмила Николаевна</a:t>
            </a:r>
            <a:endParaRPr lang="ru-RU" sz="3000" dirty="0" smtClean="0"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latin typeface="Calibri"/>
            </a:endParaRPr>
          </a:p>
          <a:p>
            <a:pPr algn="ctr">
              <a:defRPr/>
            </a:pPr>
            <a:r>
              <a:rPr lang="ru-RU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русского языка и литературы МБОУ  </a:t>
            </a:r>
            <a:r>
              <a:rPr lang="ru-RU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 </a:t>
            </a:r>
            <a:r>
              <a:rPr lang="ru-RU" sz="20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№12</a:t>
            </a:r>
          </a:p>
        </p:txBody>
      </p:sp>
      <p:pic>
        <p:nvPicPr>
          <p:cNvPr id="11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408712" cy="5631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etrova-il\Desktop\РАБОТА Моисеева\Мероприятия\ГПС\Фотографии награждаемых\Нуртдин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24" y="908719"/>
            <a:ext cx="4270343" cy="5063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74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1100" dirty="0">
                <a:solidFill>
                  <a:prstClr val="black"/>
                </a:solidFill>
              </a:rPr>
              <a:t>ГОРОДСКОЕ </a:t>
            </a:r>
            <a:r>
              <a:rPr lang="en-US" sz="1100" dirty="0" smtClean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ПЕДАГОГИЧЕСКОЕ СОВЕЩАНИЕ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endParaRPr lang="ru-RU" sz="1100" dirty="0" smtClean="0">
              <a:solidFill>
                <a:prstClr val="black"/>
              </a:solidFill>
            </a:endParaRPr>
          </a:p>
          <a:p>
            <a:pPr indent="457200" algn="ctr"/>
            <a:r>
              <a:rPr lang="ru-RU" sz="1100" dirty="0" smtClean="0">
                <a:solidFill>
                  <a:prstClr val="black"/>
                </a:solidFill>
              </a:rPr>
              <a:t>«Итоги </a:t>
            </a:r>
            <a:r>
              <a:rPr lang="ru-RU" sz="1100" dirty="0">
                <a:solidFill>
                  <a:prstClr val="black"/>
                </a:solidFill>
              </a:rPr>
              <a:t>2019-2020 учебного года</a:t>
            </a:r>
            <a:r>
              <a:rPr lang="en-US" sz="1100" dirty="0" smtClean="0">
                <a:solidFill>
                  <a:prstClr val="black"/>
                </a:solidFill>
              </a:rPr>
              <a:t>:</a:t>
            </a:r>
            <a:r>
              <a:rPr lang="ru-RU" sz="1100" dirty="0">
                <a:solidFill>
                  <a:prstClr val="black"/>
                </a:solidFill>
              </a:rPr>
              <a:t> </a:t>
            </a:r>
            <a:r>
              <a:rPr lang="ru-RU" sz="1100" dirty="0" smtClean="0">
                <a:solidFill>
                  <a:prstClr val="black"/>
                </a:solidFill>
              </a:rPr>
              <a:t>проблемные </a:t>
            </a:r>
            <a:r>
              <a:rPr lang="ru-RU" sz="1100" dirty="0">
                <a:solidFill>
                  <a:prstClr val="black"/>
                </a:solidFill>
              </a:rPr>
              <a:t>зоны, </a:t>
            </a:r>
            <a:r>
              <a:rPr lang="ru-RU" sz="1100" dirty="0" smtClean="0">
                <a:solidFill>
                  <a:prstClr val="black"/>
                </a:solidFill>
              </a:rPr>
              <a:t>«</a:t>
            </a:r>
            <a:r>
              <a:rPr lang="ru-RU" sz="1100" dirty="0">
                <a:solidFill>
                  <a:prstClr val="black"/>
                </a:solidFill>
              </a:rPr>
              <a:t>точки роста», </a:t>
            </a:r>
            <a:r>
              <a:rPr lang="ru-RU" sz="1100" dirty="0" smtClean="0">
                <a:solidFill>
                  <a:prstClr val="black"/>
                </a:solidFill>
              </a:rPr>
              <a:t>приоритетные </a:t>
            </a:r>
            <a:r>
              <a:rPr lang="ru-RU" sz="1100" dirty="0">
                <a:solidFill>
                  <a:prstClr val="black"/>
                </a:solidFill>
              </a:rPr>
              <a:t>задачи»</a:t>
            </a:r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petrova-il\Desktop\nx4F3ymOas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272220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01" y="1052737"/>
            <a:ext cx="7065632" cy="53019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9"/>
          <p:cNvSpPr txBox="1">
            <a:spLocks/>
          </p:cNvSpPr>
          <p:nvPr/>
        </p:nvSpPr>
        <p:spPr>
          <a:xfrm>
            <a:off x="0" y="5972429"/>
            <a:ext cx="9144000" cy="885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ru-RU" sz="33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Тищенко Евгения Васильевна</a:t>
            </a:r>
            <a:endParaRPr lang="ru-RU" sz="3300" dirty="0" smtClean="0"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latin typeface="Calibri"/>
            </a:endParaRPr>
          </a:p>
          <a:p>
            <a:pPr algn="ctr">
              <a:defRPr/>
            </a:pPr>
            <a:r>
              <a:rPr lang="ru-RU" sz="23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</a:t>
            </a:r>
            <a:r>
              <a:rPr lang="ru-RU" sz="23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учебно-воспитательной работе МБОУ  </a:t>
            </a:r>
            <a:r>
              <a:rPr lang="ru-RU" sz="23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 </a:t>
            </a:r>
            <a:r>
              <a:rPr lang="ru-RU" sz="23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</a:p>
        </p:txBody>
      </p:sp>
      <p:pic>
        <p:nvPicPr>
          <p:cNvPr id="11" name="Picture 2" descr="C:\Users\petrova-il\Desktop\РАБОТА Моисеева\Мероприятия\ГПС\Фотографии награждаемых\Тищенк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1429" r="22540"/>
          <a:stretch/>
        </p:blipFill>
        <p:spPr bwMode="auto">
          <a:xfrm>
            <a:off x="2777615" y="1245719"/>
            <a:ext cx="3816424" cy="4915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74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1100" dirty="0">
                <a:solidFill>
                  <a:prstClr val="black"/>
                </a:solidFill>
              </a:rPr>
              <a:t>ГОРОДСКОЕ </a:t>
            </a:r>
            <a:r>
              <a:rPr lang="en-US" sz="1100" dirty="0" smtClean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ПЕДАГОГИЧЕСКОЕ СОВЕЩАНИЕ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endParaRPr lang="ru-RU" sz="1100" dirty="0" smtClean="0">
              <a:solidFill>
                <a:prstClr val="black"/>
              </a:solidFill>
            </a:endParaRPr>
          </a:p>
          <a:p>
            <a:pPr indent="457200" algn="ctr"/>
            <a:r>
              <a:rPr lang="ru-RU" sz="1100" dirty="0" smtClean="0">
                <a:solidFill>
                  <a:prstClr val="black"/>
                </a:solidFill>
              </a:rPr>
              <a:t>«Итоги </a:t>
            </a:r>
            <a:r>
              <a:rPr lang="ru-RU" sz="1100" dirty="0">
                <a:solidFill>
                  <a:prstClr val="black"/>
                </a:solidFill>
              </a:rPr>
              <a:t>2019-2020 учебного года</a:t>
            </a:r>
            <a:r>
              <a:rPr lang="en-US" sz="1100" dirty="0" smtClean="0">
                <a:solidFill>
                  <a:prstClr val="black"/>
                </a:solidFill>
              </a:rPr>
              <a:t>:</a:t>
            </a:r>
            <a:r>
              <a:rPr lang="ru-RU" sz="1100" dirty="0">
                <a:solidFill>
                  <a:prstClr val="black"/>
                </a:solidFill>
              </a:rPr>
              <a:t> </a:t>
            </a:r>
            <a:r>
              <a:rPr lang="ru-RU" sz="1100" dirty="0" smtClean="0">
                <a:solidFill>
                  <a:prstClr val="black"/>
                </a:solidFill>
              </a:rPr>
              <a:t>проблемные </a:t>
            </a:r>
            <a:r>
              <a:rPr lang="ru-RU" sz="1100" dirty="0">
                <a:solidFill>
                  <a:prstClr val="black"/>
                </a:solidFill>
              </a:rPr>
              <a:t>зоны, </a:t>
            </a:r>
            <a:r>
              <a:rPr lang="ru-RU" sz="1100" dirty="0" smtClean="0">
                <a:solidFill>
                  <a:prstClr val="black"/>
                </a:solidFill>
              </a:rPr>
              <a:t>«</a:t>
            </a:r>
            <a:r>
              <a:rPr lang="ru-RU" sz="1100" dirty="0">
                <a:solidFill>
                  <a:prstClr val="black"/>
                </a:solidFill>
              </a:rPr>
              <a:t>точки роста», </a:t>
            </a:r>
            <a:r>
              <a:rPr lang="ru-RU" sz="1100" dirty="0" smtClean="0">
                <a:solidFill>
                  <a:prstClr val="black"/>
                </a:solidFill>
              </a:rPr>
              <a:t>приоритетные </a:t>
            </a:r>
            <a:r>
              <a:rPr lang="ru-RU" sz="1100" dirty="0">
                <a:solidFill>
                  <a:prstClr val="black"/>
                </a:solidFill>
              </a:rPr>
              <a:t>задачи»</a:t>
            </a:r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93" y="692696"/>
            <a:ext cx="6533880" cy="56008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9"/>
          <p:cNvSpPr txBox="1">
            <a:spLocks/>
          </p:cNvSpPr>
          <p:nvPr/>
        </p:nvSpPr>
        <p:spPr>
          <a:xfrm>
            <a:off x="10953" y="5994810"/>
            <a:ext cx="9144000" cy="885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ru-RU" sz="36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Гвоздева </a:t>
            </a:r>
            <a:r>
              <a:rPr lang="ru-RU" sz="3600" b="1" spc="100" dirty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Н</a:t>
            </a:r>
            <a:r>
              <a:rPr lang="ru-RU" sz="36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аталья Владимировна</a:t>
            </a:r>
            <a:endParaRPr lang="ru-RU" dirty="0" smtClean="0"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latin typeface="Calibri"/>
            </a:endParaRPr>
          </a:p>
          <a:p>
            <a:pPr algn="ctr">
              <a:defRPr/>
            </a:pPr>
            <a:r>
              <a:rPr lang="ru-RU" sz="22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МБОУ  </a:t>
            </a:r>
            <a:r>
              <a:rPr lang="ru-RU" sz="22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 </a:t>
            </a:r>
            <a:r>
              <a:rPr lang="ru-RU" sz="22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</a:t>
            </a:r>
          </a:p>
        </p:txBody>
      </p:sp>
      <p:pic>
        <p:nvPicPr>
          <p:cNvPr id="1026" name="Picture 2" descr="C:\Users\petrova-il\Desktop\РАБОТА Моисеева\Мероприятия\ГПС\Фотографии награждаемых\IMG-9be66a7f28264603225fcdd1e673eeb6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92" y="680956"/>
            <a:ext cx="4045772" cy="5388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74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-28253" y="950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1100" dirty="0">
                <a:solidFill>
                  <a:prstClr val="black"/>
                </a:solidFill>
              </a:rPr>
              <a:t>ГОРОДСКОЕ </a:t>
            </a:r>
            <a:r>
              <a:rPr lang="en-US" sz="1100" dirty="0" smtClean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ПЕДАГОГИЧЕСКОЕ СОВЕЩАНИЕ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endParaRPr lang="ru-RU" sz="1100" dirty="0" smtClean="0">
              <a:solidFill>
                <a:prstClr val="black"/>
              </a:solidFill>
            </a:endParaRPr>
          </a:p>
          <a:p>
            <a:pPr indent="457200" algn="ctr"/>
            <a:r>
              <a:rPr lang="ru-RU" sz="1100" dirty="0" smtClean="0">
                <a:solidFill>
                  <a:prstClr val="black"/>
                </a:solidFill>
              </a:rPr>
              <a:t>«Итоги </a:t>
            </a:r>
            <a:r>
              <a:rPr lang="ru-RU" sz="1100" dirty="0">
                <a:solidFill>
                  <a:prstClr val="black"/>
                </a:solidFill>
              </a:rPr>
              <a:t>2019-2020 учебного года</a:t>
            </a:r>
            <a:r>
              <a:rPr lang="en-US" sz="1100" dirty="0" smtClean="0">
                <a:solidFill>
                  <a:prstClr val="black"/>
                </a:solidFill>
              </a:rPr>
              <a:t>:</a:t>
            </a:r>
            <a:r>
              <a:rPr lang="ru-RU" sz="1100" dirty="0">
                <a:solidFill>
                  <a:prstClr val="black"/>
                </a:solidFill>
              </a:rPr>
              <a:t> </a:t>
            </a:r>
            <a:r>
              <a:rPr lang="ru-RU" sz="1100" dirty="0" smtClean="0">
                <a:solidFill>
                  <a:prstClr val="black"/>
                </a:solidFill>
              </a:rPr>
              <a:t>проблемные </a:t>
            </a:r>
            <a:r>
              <a:rPr lang="ru-RU" sz="1100" dirty="0">
                <a:solidFill>
                  <a:prstClr val="black"/>
                </a:solidFill>
              </a:rPr>
              <a:t>зоны, </a:t>
            </a:r>
            <a:r>
              <a:rPr lang="ru-RU" sz="1100" dirty="0" smtClean="0">
                <a:solidFill>
                  <a:prstClr val="black"/>
                </a:solidFill>
              </a:rPr>
              <a:t>«</a:t>
            </a:r>
            <a:r>
              <a:rPr lang="ru-RU" sz="1100" dirty="0">
                <a:solidFill>
                  <a:prstClr val="black"/>
                </a:solidFill>
              </a:rPr>
              <a:t>точки роста», </a:t>
            </a:r>
            <a:r>
              <a:rPr lang="ru-RU" sz="1100" dirty="0" smtClean="0">
                <a:solidFill>
                  <a:prstClr val="black"/>
                </a:solidFill>
              </a:rPr>
              <a:t>приоритетные </a:t>
            </a:r>
            <a:r>
              <a:rPr lang="ru-RU" sz="1100" dirty="0">
                <a:solidFill>
                  <a:prstClr val="black"/>
                </a:solidFill>
              </a:rPr>
              <a:t>задачи»</a:t>
            </a:r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336704" cy="5364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Объект 9"/>
          <p:cNvSpPr txBox="1">
            <a:spLocks/>
          </p:cNvSpPr>
          <p:nvPr/>
        </p:nvSpPr>
        <p:spPr>
          <a:xfrm>
            <a:off x="0" y="5877273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ru-RU" sz="51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Тришина Марина Владимировна</a:t>
            </a:r>
            <a:endParaRPr lang="ru-RU" sz="5100" dirty="0" smtClean="0"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latin typeface="Calibri"/>
            </a:endParaRPr>
          </a:p>
          <a:p>
            <a:pPr algn="ctr">
              <a:defRPr/>
            </a:pPr>
            <a:r>
              <a:rPr lang="ru-RU" sz="36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</a:t>
            </a:r>
            <a:r>
              <a:rPr lang="ru-RU" sz="36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заведующего по воспитательно-методической работе </a:t>
            </a:r>
          </a:p>
          <a:p>
            <a:pPr algn="ctr">
              <a:defRPr/>
            </a:pPr>
            <a:r>
              <a:rPr lang="ru-RU" sz="36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№10 «Снежинка» </a:t>
            </a:r>
          </a:p>
        </p:txBody>
      </p:sp>
      <p:pic>
        <p:nvPicPr>
          <p:cNvPr id="9" name="Picture 2" descr="C:\Users\petrova-il\Desktop\РАБОТА Моисеева\Мероприятия\ГПС\Фотографии награждаемых\Тришина М.В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679" y="923730"/>
            <a:ext cx="3552521" cy="5097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21556"/>
      </p:ext>
    </p:extLst>
  </p:cSld>
  <p:clrMapOvr>
    <a:masterClrMapping/>
  </p:clrMapOvr>
  <p:transition spd="slow" advTm="15807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469159" y="744333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ОГЛАВЛЕНИЕ</a:t>
            </a:r>
            <a:endParaRPr lang="ru-RU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59631" y="198247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1100" dirty="0">
                <a:solidFill>
                  <a:prstClr val="black"/>
                </a:solidFill>
              </a:rPr>
              <a:t>ГОРОДСКОЕ </a:t>
            </a:r>
            <a:r>
              <a:rPr lang="en-US" sz="1100" dirty="0" smtClean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ПЕДАГОГИЧЕСКОЕ СОВЕЩАНИЕ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endParaRPr lang="ru-RU" sz="1100" dirty="0" smtClean="0">
              <a:solidFill>
                <a:prstClr val="black"/>
              </a:solidFill>
            </a:endParaRPr>
          </a:p>
          <a:p>
            <a:pPr indent="457200" algn="ctr"/>
            <a:r>
              <a:rPr lang="ru-RU" sz="1100" dirty="0" smtClean="0">
                <a:solidFill>
                  <a:prstClr val="black"/>
                </a:solidFill>
              </a:rPr>
              <a:t>«Итоги </a:t>
            </a:r>
            <a:r>
              <a:rPr lang="ru-RU" sz="1100" dirty="0">
                <a:solidFill>
                  <a:prstClr val="black"/>
                </a:solidFill>
              </a:rPr>
              <a:t>2019-2020 учебного года</a:t>
            </a:r>
            <a:r>
              <a:rPr lang="en-US" sz="1100" dirty="0" smtClean="0">
                <a:solidFill>
                  <a:prstClr val="black"/>
                </a:solidFill>
              </a:rPr>
              <a:t>:</a:t>
            </a:r>
            <a:r>
              <a:rPr lang="ru-RU" sz="1100" dirty="0">
                <a:solidFill>
                  <a:prstClr val="black"/>
                </a:solidFill>
              </a:rPr>
              <a:t> </a:t>
            </a:r>
            <a:r>
              <a:rPr lang="ru-RU" sz="1100" dirty="0" smtClean="0">
                <a:solidFill>
                  <a:prstClr val="black"/>
                </a:solidFill>
              </a:rPr>
              <a:t>проблемные </a:t>
            </a:r>
            <a:r>
              <a:rPr lang="ru-RU" sz="1100" dirty="0">
                <a:solidFill>
                  <a:prstClr val="black"/>
                </a:solidFill>
              </a:rPr>
              <a:t>зоны, </a:t>
            </a:r>
            <a:r>
              <a:rPr lang="ru-RU" sz="1100" dirty="0" smtClean="0">
                <a:solidFill>
                  <a:prstClr val="black"/>
                </a:solidFill>
              </a:rPr>
              <a:t>«</a:t>
            </a:r>
            <a:r>
              <a:rPr lang="ru-RU" sz="1100" dirty="0">
                <a:solidFill>
                  <a:prstClr val="black"/>
                </a:solidFill>
              </a:rPr>
              <a:t>точки роста», </a:t>
            </a:r>
            <a:r>
              <a:rPr lang="ru-RU" sz="1100" dirty="0" smtClean="0">
                <a:solidFill>
                  <a:prstClr val="black"/>
                </a:solidFill>
              </a:rPr>
              <a:t>приоритетные </a:t>
            </a:r>
            <a:r>
              <a:rPr lang="ru-RU" sz="1100" dirty="0">
                <a:solidFill>
                  <a:prstClr val="black"/>
                </a:solidFill>
              </a:rPr>
              <a:t>задачи»</a:t>
            </a:r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411760" y="530110"/>
            <a:ext cx="6480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282082" y="530110"/>
            <a:ext cx="66103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96347" y="114445"/>
            <a:ext cx="8939273" cy="6386700"/>
            <a:chOff x="96347" y="154157"/>
            <a:chExt cx="8939273" cy="6747537"/>
          </a:xfrm>
        </p:grpSpPr>
        <p:pic>
          <p:nvPicPr>
            <p:cNvPr id="33" name="Picture 14" descr="C:\Users\petrova-il\Desktop\clip_image001 - копия - коп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3" t="5269" r="58243" b="57710"/>
            <a:stretch/>
          </p:blipFill>
          <p:spPr bwMode="auto">
            <a:xfrm>
              <a:off x="129925" y="3870470"/>
              <a:ext cx="588355" cy="5356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38" name="Picture 3" descr="C:\Users\petrova-il\Desktop\РАБОТА Моисеева\Мероприятия\ГПС\Подготовка\clip_image00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43" t="5224" r="5050" b="59287"/>
            <a:stretch/>
          </p:blipFill>
          <p:spPr bwMode="auto">
            <a:xfrm>
              <a:off x="4460603" y="1554751"/>
              <a:ext cx="506257" cy="66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C:\Users\petrova-il\Desktop\РАБОТА Моисеева\Мероприятия\ГПС\Подготовка\clip_image00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96" r="39906" b="62467"/>
            <a:stretch/>
          </p:blipFill>
          <p:spPr bwMode="auto">
            <a:xfrm>
              <a:off x="8242268" y="1315487"/>
              <a:ext cx="618486" cy="587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96347" y="1487690"/>
              <a:ext cx="4532352" cy="5414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endParaRPr lang="ru-RU" sz="1400" b="1" dirty="0" smtClean="0">
                <a:solidFill>
                  <a:srgbClr val="FF0000"/>
                </a:solidFill>
                <a:latin typeface="a_Bremen" panose="04040407060802020704" pitchFamily="82" charset="-52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ru-RU" sz="1400" b="1" dirty="0" smtClean="0">
                  <a:solidFill>
                    <a:srgbClr val="FF0000"/>
                  </a:solidFill>
                  <a:latin typeface="a_Bremen" panose="04040407060802020704" pitchFamily="82" charset="-52"/>
                  <a:ea typeface="Tahoma" panose="020B0604030504040204" pitchFamily="34" charset="0"/>
                  <a:cs typeface="Tahoma" panose="020B0604030504040204" pitchFamily="34" charset="0"/>
                </a:rPr>
                <a:t>Панорама педагогических достижений</a:t>
              </a:r>
            </a:p>
            <a:p>
              <a:pPr algn="ctr">
                <a:spcAft>
                  <a:spcPts val="600"/>
                </a:spcAft>
              </a:pPr>
              <a:endParaRPr lang="ru-RU" sz="1400" b="1" dirty="0">
                <a:solidFill>
                  <a:srgbClr val="00B050"/>
                </a:solidFill>
                <a:latin typeface="a_Bremen" panose="04040407060802020704" pitchFamily="82" charset="-52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ru-RU" sz="1400" b="1" dirty="0" smtClean="0">
                  <a:solidFill>
                    <a:srgbClr val="00B050"/>
                  </a:solidFill>
                  <a:latin typeface="a_Bremen" panose="04040407060802020704" pitchFamily="82" charset="-52"/>
                  <a:ea typeface="Tahoma" panose="020B0604030504040204" pitchFamily="34" charset="0"/>
                  <a:cs typeface="Tahoma" panose="020B0604030504040204" pitchFamily="34" charset="0"/>
                </a:rPr>
                <a:t>РАЗДЕЛ </a:t>
              </a:r>
              <a:r>
                <a:rPr lang="en-US" sz="1400" b="1" dirty="0" smtClean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r>
                <a:rPr lang="ru-RU" sz="1400" b="1" dirty="0" smtClean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lang="ru-RU" sz="1400" b="1" dirty="0" smtClean="0">
                  <a:solidFill>
                    <a:srgbClr val="00B050"/>
                  </a:solidFill>
                  <a:latin typeface="a_Bremen" panose="04040407060802020704" pitchFamily="82" charset="-52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>
                <a:spcAft>
                  <a:spcPts val="600"/>
                </a:spcAft>
              </a:pPr>
              <a:endParaRPr lang="ru-RU" sz="800" b="1" dirty="0">
                <a:solidFill>
                  <a:srgbClr val="00B050"/>
                </a:solidFill>
                <a:latin typeface="a_Bremen" panose="04040407060802020704" pitchFamily="82" charset="-52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ru-RU" sz="1400" b="1" dirty="0" smtClean="0">
                  <a:solidFill>
                    <a:srgbClr val="00B050"/>
                  </a:solidFill>
                  <a:latin typeface="a_Bremen" panose="04040407060802020704" pitchFamily="82" charset="-52"/>
                  <a:ea typeface="Tahoma" panose="020B0604030504040204" pitchFamily="34" charset="0"/>
                  <a:cs typeface="Tahoma" panose="020B0604030504040204" pitchFamily="34" charset="0"/>
                </a:rPr>
                <a:t>ИТОГИ ГОДА И ПЕРСПЕКТИВЫ РАЗВИТИЯ</a:t>
              </a: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Реализация </a:t>
              </a:r>
              <a:r>
                <a:rPr lang="ru-RU" sz="14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задач 2019-2020 учебного года: результаты, проблемы и пути решения. М.Н. Бусова, начальник </a:t>
              </a:r>
              <a:r>
                <a:rPr lang="ru-RU" sz="1400" dirty="0" err="1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УОиМП</a:t>
              </a:r>
              <a:r>
                <a:rPr lang="ru-RU" sz="1400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 </a:t>
              </a:r>
              <a:endParaRPr lang="ru-RU" sz="1400" b="1" dirty="0" smtClean="0">
                <a:solidFill>
                  <a:srgbClr val="FFC000"/>
                </a:solidFill>
                <a:latin typeface="a_Bremen" panose="04040407060802020704" pitchFamily="82" charset="-52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ru-RU" sz="1400" b="1" dirty="0" smtClean="0">
                <a:solidFill>
                  <a:srgbClr val="FFC000"/>
                </a:solidFill>
                <a:latin typeface="a_Bremen" panose="04040407060802020704" pitchFamily="82" charset="-52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ru-RU" sz="1400" b="1" dirty="0" smtClean="0">
                  <a:solidFill>
                    <a:srgbClr val="FFC000"/>
                  </a:solidFill>
                  <a:latin typeface="a_Bremen" panose="04040407060802020704" pitchFamily="82" charset="-52"/>
                  <a:ea typeface="Tahoma" panose="020B0604030504040204" pitchFamily="34" charset="0"/>
                  <a:cs typeface="Tahoma" panose="020B0604030504040204" pitchFamily="34" charset="0"/>
                </a:rPr>
                <a:t>         РАЗДЕЛ </a:t>
              </a:r>
              <a:r>
                <a:rPr lang="en-US" sz="1400" b="1" dirty="0" smtClean="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II.</a:t>
              </a:r>
              <a:r>
                <a:rPr lang="en-US" sz="1400" b="1" i="1" dirty="0" smtClean="0">
                  <a:solidFill>
                    <a:srgbClr val="FFC000"/>
                  </a:solidFill>
                  <a:latin typeface="Times New Roman"/>
                  <a:ea typeface="Times New Roman"/>
                </a:rPr>
                <a:t> </a:t>
              </a:r>
              <a:r>
                <a:rPr lang="ru-RU" sz="1400" b="1" i="1" dirty="0" smtClean="0">
                  <a:solidFill>
                    <a:srgbClr val="FFC000"/>
                  </a:solidFill>
                  <a:latin typeface="Times New Roman"/>
                  <a:ea typeface="Times New Roman"/>
                </a:rPr>
                <a:t>    </a:t>
              </a:r>
              <a:endParaRPr lang="ru-RU" sz="1400" b="1" dirty="0" smtClean="0">
                <a:solidFill>
                  <a:srgbClr val="FFC000"/>
                </a:solidFill>
                <a:latin typeface="a_Bremen" panose="04040407060802020704" pitchFamily="82" charset="-52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ru-RU" sz="1300" b="1" dirty="0" smtClean="0">
                  <a:solidFill>
                    <a:srgbClr val="FFC000"/>
                  </a:solidFill>
                  <a:latin typeface="a_Bremen" panose="04040407060802020704" pitchFamily="82" charset="-52"/>
                  <a:ea typeface="Tahoma" panose="020B0604030504040204" pitchFamily="34" charset="0"/>
                  <a:cs typeface="Tahoma" panose="020B0604030504040204" pitchFamily="34" charset="0"/>
                </a:rPr>
                <a:t>ФОРМИРОВАНИЕ ЦЕЛОСТНОГО                                         ОБРАЗОВАТЕЛЬНОГО ПРОСТРАНСТВА</a:t>
              </a:r>
              <a:endParaRPr lang="ru-RU" sz="1300" b="1" dirty="0">
                <a:solidFill>
                  <a:srgbClr val="FFC000"/>
                </a:solidFill>
                <a:latin typeface="a_Bremen" panose="04040407060802020704" pitchFamily="82" charset="-52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Подготовка </a:t>
              </a:r>
              <a:r>
                <a:rPr lang="ru-RU" sz="14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к ФГОС СОО. Построение индивидуальных учебных планов. Н.Б. Овденко, директор МБОУ Гимназия имени А.И. Яковлева </a:t>
              </a: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Внутренняя </a:t>
              </a:r>
              <a:r>
                <a:rPr lang="ru-RU" sz="14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система оценки качества образования как фактор повышения эффективности образовательной деятельности. Д.Б. Зернова, заведующий МБДОУ «Детский сад №7 «Антошка</a:t>
              </a:r>
              <a:r>
                <a:rPr lang="ru-RU" sz="1400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»</a:t>
              </a:r>
            </a:p>
          </p:txBody>
        </p:sp>
        <p:sp>
          <p:nvSpPr>
            <p:cNvPr id="2049" name="Прямоугольник 2048"/>
            <p:cNvSpPr/>
            <p:nvPr/>
          </p:nvSpPr>
          <p:spPr>
            <a:xfrm>
              <a:off x="4572000" y="1487690"/>
              <a:ext cx="4463620" cy="53652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endParaRPr lang="ru-RU" sz="1400" b="1" dirty="0" smtClean="0">
                <a:solidFill>
                  <a:srgbClr val="FF33CC"/>
                </a:solidFill>
                <a:latin typeface="a_Bremen" panose="04040407060802020704" pitchFamily="82" charset="-52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ru-RU" sz="1400" b="1" dirty="0" smtClean="0">
                  <a:solidFill>
                    <a:srgbClr val="FF33CC"/>
                  </a:solidFill>
                  <a:latin typeface="a_Bremen" panose="04040407060802020704" pitchFamily="82" charset="-52"/>
                  <a:ea typeface="Tahoma" panose="020B0604030504040204" pitchFamily="34" charset="0"/>
                  <a:cs typeface="Tahoma" panose="020B0604030504040204" pitchFamily="34" charset="0"/>
                </a:rPr>
                <a:t>РАЗДЕЛ </a:t>
              </a:r>
              <a:r>
                <a:rPr lang="en-US" sz="1400" b="1" dirty="0" smtClean="0">
                  <a:solidFill>
                    <a:srgbClr val="FF33CC"/>
                  </a:solidFill>
                  <a:latin typeface="a_Bremen" panose="04040407060802020704" pitchFamily="82" charset="-52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r>
                <a:rPr lang="ru-RU" sz="1400" b="1" dirty="0" smtClean="0">
                  <a:solidFill>
                    <a:srgbClr val="FF33CC"/>
                  </a:solidFill>
                  <a:latin typeface="a_Bremen" panose="04040407060802020704" pitchFamily="82" charset="-52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>
                <a:spcAft>
                  <a:spcPts val="600"/>
                </a:spcAft>
              </a:pPr>
              <a:r>
                <a:rPr lang="ru-RU" sz="1400" b="1" dirty="0" smtClean="0">
                  <a:solidFill>
                    <a:srgbClr val="FF33CC"/>
                  </a:solidFill>
                  <a:latin typeface="a_Bremen" panose="04040407060802020704" pitchFamily="82" charset="-52"/>
                  <a:ea typeface="Tahoma" panose="020B0604030504040204" pitchFamily="34" charset="0"/>
                  <a:cs typeface="Tahoma" panose="020B0604030504040204" pitchFamily="34" charset="0"/>
                </a:rPr>
                <a:t>   ЦИФРОВАЯ </a:t>
              </a:r>
              <a:r>
                <a:rPr lang="ru-RU" sz="1400" b="1" dirty="0">
                  <a:solidFill>
                    <a:srgbClr val="FF33CC"/>
                  </a:solidFill>
                  <a:latin typeface="a_Bremen" panose="04040407060802020704" pitchFamily="82" charset="-52"/>
                  <a:ea typeface="Tahoma" panose="020B0604030504040204" pitchFamily="34" charset="0"/>
                  <a:cs typeface="Tahoma" panose="020B0604030504040204" pitchFamily="34" charset="0"/>
                </a:rPr>
                <a:t>ТРАНСФОРМАЦИЯ</a:t>
              </a: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ru-RU" sz="1400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Онлайн </a:t>
              </a:r>
              <a:r>
                <a:rPr lang="ru-RU" sz="14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обучение. От самоизоляции – к самообразованию и самоконтролю. И.Ю. Грунина, заместитель начальника Управления образования и молодежной политики администрации города Урай</a:t>
              </a: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ru-RU" sz="14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Система работы школы в условиях дистанционного обучения. Особенности подготовки к государственной итоговой аттестации. Е.А. Блохина, директор МБОУ СОШ №12</a:t>
              </a:r>
            </a:p>
            <a:p>
              <a:pPr marL="285750" indent="-285750" algn="just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ru-RU" sz="14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Как вывести школу из режима ограничений и подготовиться к новому учебному году с учетом всех требований Минпросвещения и Роспотребнадзора. Н.В. Менщикова, директор МБОУ СОШ №4</a:t>
              </a:r>
            </a:p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ru-RU" sz="14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Работа дошкольной образовательной организации в период ограничительных мер. Дистанционное обучение в детском </a:t>
              </a:r>
              <a:r>
                <a:rPr lang="ru-RU" sz="1400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саду.  </a:t>
              </a:r>
              <a:r>
                <a:rPr lang="ru-RU" sz="14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М.В. Тришина, заместитель заведующего МБДОУ «Детский сад №10 «Снежинка»</a:t>
              </a:r>
              <a:endParaRPr lang="ru-RU" sz="1400" dirty="0">
                <a:solidFill>
                  <a:prstClr val="black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385187" y="2688544"/>
              <a:ext cx="1413945" cy="25310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Комфортность </a:t>
              </a:r>
            </a:p>
            <a:p>
              <a:pPr algn="ctr"/>
              <a:r>
                <a:rPr lang="ru-RU" sz="7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условий         </a:t>
              </a:r>
              <a:r>
                <a:rPr lang="ru-RU" sz="800" dirty="0" smtClean="0">
                  <a:solidFill>
                    <a:prstClr val="white"/>
                  </a:solidFill>
                </a:rPr>
                <a:t>  </a:t>
              </a:r>
              <a:endParaRPr lang="ru-RU" sz="800" dirty="0">
                <a:solidFill>
                  <a:prstClr val="white"/>
                </a:solidFill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146955" y="154157"/>
              <a:ext cx="1971745" cy="1388454"/>
              <a:chOff x="146955" y="154157"/>
              <a:chExt cx="1971745" cy="1388454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146955" y="154157"/>
                <a:ext cx="1971745" cy="1388454"/>
                <a:chOff x="146955" y="154157"/>
                <a:chExt cx="1971745" cy="1388454"/>
              </a:xfrm>
            </p:grpSpPr>
            <p:pic>
              <p:nvPicPr>
                <p:cNvPr id="12" name="Picture 2" descr="C:\Users\petrova-il\Desktop\Подготовка\Снимок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2" t="1867" r="30560" b="39259"/>
                <a:stretch/>
              </p:blipFill>
              <p:spPr bwMode="auto">
                <a:xfrm>
                  <a:off x="146955" y="154157"/>
                  <a:ext cx="1971745" cy="1388454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Рисунок 18" descr="C:\Users\petrova-il\Desktop\мэо.png"/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4621" y="848384"/>
                  <a:ext cx="336192" cy="182682"/>
                </a:xfrm>
                <a:prstGeom prst="rect">
                  <a:avLst/>
                </a:prstGeom>
                <a:ln>
                  <a:noFill/>
                </a:ln>
                <a:effectLst>
                  <a:reflection blurRad="12700" stA="30000" endPos="30000" dist="5000" dir="5400000" sy="-100000" algn="bl" rotWithShape="0"/>
                </a:effectLst>
                <a:scene3d>
                  <a:camera prst="perspectiveContrastingLeftFacing">
                    <a:rot lat="300000" lon="19800000" rev="0"/>
                  </a:camera>
                  <a:lightRig rig="threePt" dir="t">
                    <a:rot lat="0" lon="0" rev="2700000"/>
                  </a:lightRig>
                </a:scene3d>
                <a:sp3d>
                  <a:bevelT w="63500" h="50800"/>
                </a:sp3d>
              </p:spPr>
            </p:pic>
            <p:pic>
              <p:nvPicPr>
                <p:cNvPr id="20" name="Рисунок 19" descr="C:\Users\petrova-il\Desktop\точка роста.jpg"/>
                <p:cNvPicPr/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1030" y="1170489"/>
                  <a:ext cx="328561" cy="222496"/>
                </a:xfrm>
                <a:prstGeom prst="rect">
                  <a:avLst/>
                </a:prstGeom>
                <a:ln>
                  <a:noFill/>
                </a:ln>
                <a:effectLst>
                  <a:reflection blurRad="12700" stA="30000" endPos="30000" dist="5000" dir="5400000" sy="-100000" algn="bl" rotWithShape="0"/>
                </a:effectLst>
                <a:scene3d>
                  <a:camera prst="perspectiveContrastingLeftFacing">
                    <a:rot lat="300000" lon="19800000" rev="0"/>
                  </a:camera>
                  <a:lightRig rig="threePt" dir="t">
                    <a:rot lat="0" lon="0" rev="2700000"/>
                  </a:lightRig>
                </a:scene3d>
                <a:sp3d>
                  <a:bevelT w="63500" h="50800"/>
                </a:sp3d>
              </p:spPr>
            </p:pic>
            <p:pic>
              <p:nvPicPr>
                <p:cNvPr id="26" name="Picture 2" descr="C:\Users\petrova-il\Desktop\фгос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3279" y="438419"/>
                  <a:ext cx="341564" cy="198980"/>
                </a:xfrm>
                <a:prstGeom prst="rect">
                  <a:avLst/>
                </a:prstGeom>
                <a:ln>
                  <a:noFill/>
                </a:ln>
                <a:effectLst>
                  <a:reflection blurRad="12700" stA="30000" endPos="30000" dist="5000" dir="5400000" sy="-100000" algn="bl" rotWithShape="0"/>
                </a:effectLst>
                <a:scene3d>
                  <a:camera prst="perspectiveContrastingLeftFacing">
                    <a:rot lat="300000" lon="19800000" rev="0"/>
                  </a:camera>
                  <a:lightRig rig="threePt" dir="t">
                    <a:rot lat="0" lon="0" rev="2700000"/>
                  </a:lightRig>
                </a:scene3d>
                <a:sp3d>
                  <a:bevelT w="63500" h="508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5" descr="C:\Users\petrova-il\Desktop\пиза.jp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46062" y="1122573"/>
                  <a:ext cx="313132" cy="192914"/>
                </a:xfrm>
                <a:prstGeom prst="rect">
                  <a:avLst/>
                </a:prstGeom>
                <a:ln>
                  <a:noFill/>
                </a:ln>
                <a:effectLst>
                  <a:reflection blurRad="12700" stA="30000" endPos="30000" dist="5000" dir="5400000" sy="-100000" algn="bl" rotWithShape="0"/>
                </a:effectLst>
                <a:scene3d>
                  <a:camera prst="perspectiveContrastingLeftFacing">
                    <a:rot lat="300000" lon="19800000" rev="0"/>
                  </a:camera>
                  <a:lightRig rig="threePt" dir="t">
                    <a:rot lat="0" lon="0" rev="2700000"/>
                  </a:lightRig>
                </a:scene3d>
                <a:sp3d>
                  <a:bevelT w="63500" h="508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9" name="Picture 2" descr="C:\Users\petrova-il\Desktop\Подготовка\уо урай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395" y="527634"/>
                <a:ext cx="750703" cy="42227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Овал 33"/>
            <p:cNvSpPr/>
            <p:nvPr/>
          </p:nvSpPr>
          <p:spPr>
            <a:xfrm>
              <a:off x="272720" y="4373535"/>
              <a:ext cx="1368152" cy="27870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Удовлетворенность качеством</a:t>
              </a:r>
            </a:p>
          </p:txBody>
        </p:sp>
        <p:sp>
          <p:nvSpPr>
            <p:cNvPr id="35" name="Овал 34"/>
            <p:cNvSpPr/>
            <p:nvPr/>
          </p:nvSpPr>
          <p:spPr>
            <a:xfrm>
              <a:off x="7406526" y="1902698"/>
              <a:ext cx="1413945" cy="25310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Информационная открытость         </a:t>
              </a:r>
              <a:r>
                <a:rPr lang="ru-RU" sz="800" dirty="0" smtClean="0">
                  <a:solidFill>
                    <a:prstClr val="white"/>
                  </a:solidFill>
                </a:rPr>
                <a:t>  </a:t>
              </a:r>
              <a:endParaRPr lang="ru-RU" sz="800" dirty="0">
                <a:solidFill>
                  <a:prstClr val="white"/>
                </a:solidFill>
              </a:endParaRPr>
            </a:p>
          </p:txBody>
        </p:sp>
        <p:sp>
          <p:nvSpPr>
            <p:cNvPr id="36" name="Овал 35"/>
            <p:cNvSpPr/>
            <p:nvPr/>
          </p:nvSpPr>
          <p:spPr>
            <a:xfrm>
              <a:off x="3921726" y="2215356"/>
              <a:ext cx="1413945" cy="25310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Компетентность        </a:t>
              </a:r>
              <a:r>
                <a:rPr lang="ru-RU" sz="800" dirty="0" smtClean="0">
                  <a:solidFill>
                    <a:prstClr val="white"/>
                  </a:solidFill>
                </a:rPr>
                <a:t>  </a:t>
              </a:r>
              <a:endParaRPr lang="ru-RU" sz="8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8" name="Picture 14" descr="C:\Users\petrova-il\Desktop\clip_image001 - копия - коп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8" r="8525" b="63419"/>
          <a:stretch/>
        </p:blipFill>
        <p:spPr bwMode="auto">
          <a:xfrm>
            <a:off x="0" y="2037665"/>
            <a:ext cx="848206" cy="511090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" name="Picture 2" descr="C:\Users\petrova-il\Desktop\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52" y="190354"/>
            <a:ext cx="351880" cy="1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3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34">
        <p14:doors dir="vert"/>
      </p:transition>
    </mc:Choice>
    <mc:Fallback xmlns="">
      <p:transition spd="slow" advTm="5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В урайской Гимназия назначен новый директор — Урай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2"/>
            <a:ext cx="216024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159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2248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072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7321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861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79021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562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24085" y="-170576"/>
            <a:ext cx="9180128" cy="7046832"/>
            <a:chOff x="-24085" y="-170576"/>
            <a:chExt cx="9180128" cy="7046832"/>
          </a:xfrm>
        </p:grpSpPr>
        <p:pic>
          <p:nvPicPr>
            <p:cNvPr id="3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17"/>
            <a:stretch/>
          </p:blipFill>
          <p:spPr bwMode="auto">
            <a:xfrm>
              <a:off x="-24085" y="2420888"/>
              <a:ext cx="9180128" cy="4455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94"/>
            <a:stretch/>
          </p:blipFill>
          <p:spPr bwMode="auto">
            <a:xfrm>
              <a:off x="-24085" y="-170576"/>
              <a:ext cx="9180127" cy="259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Прямоугольник 22"/>
          <p:cNvSpPr/>
          <p:nvPr/>
        </p:nvSpPr>
        <p:spPr>
          <a:xfrm>
            <a:off x="791579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ru-RU" sz="1100" dirty="0">
                <a:solidFill>
                  <a:schemeClr val="tx1"/>
                </a:solidFill>
              </a:rPr>
              <a:t>ГОРОДСКОЕ 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ПЕДАГОГИЧЕСКОЕ СОВЕЩАНИЕ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ru-RU" sz="1100" dirty="0" smtClean="0">
              <a:solidFill>
                <a:schemeClr val="tx1"/>
              </a:solidFill>
            </a:endParaRPr>
          </a:p>
          <a:p>
            <a:pPr lvl="0" indent="457200" algn="ctr"/>
            <a:r>
              <a:rPr lang="ru-RU" sz="1100" dirty="0" smtClean="0">
                <a:solidFill>
                  <a:schemeClr val="tx1"/>
                </a:solidFill>
              </a:rPr>
              <a:t>«Итоги </a:t>
            </a:r>
            <a:r>
              <a:rPr lang="ru-RU" sz="1100" dirty="0">
                <a:solidFill>
                  <a:schemeClr val="tx1"/>
                </a:solidFill>
              </a:rPr>
              <a:t>2019-2020 учебного года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проблемные </a:t>
            </a:r>
            <a:r>
              <a:rPr lang="ru-RU" sz="1100" dirty="0">
                <a:solidFill>
                  <a:schemeClr val="tx1"/>
                </a:solidFill>
              </a:rPr>
              <a:t>зоны, </a:t>
            </a:r>
            <a:r>
              <a:rPr lang="ru-RU" sz="1100" dirty="0" smtClean="0">
                <a:solidFill>
                  <a:schemeClr val="tx1"/>
                </a:solidFill>
              </a:rPr>
              <a:t>«</a:t>
            </a:r>
            <a:r>
              <a:rPr lang="ru-RU" sz="1100" dirty="0">
                <a:solidFill>
                  <a:schemeClr val="tx1"/>
                </a:solidFill>
              </a:rPr>
              <a:t>точки роста», </a:t>
            </a:r>
            <a:r>
              <a:rPr lang="ru-RU" sz="1100" dirty="0" smtClean="0">
                <a:solidFill>
                  <a:schemeClr val="tx1"/>
                </a:solidFill>
              </a:rPr>
              <a:t>приоритетные </a:t>
            </a:r>
            <a:r>
              <a:rPr lang="ru-RU" sz="1100" dirty="0">
                <a:solidFill>
                  <a:schemeClr val="tx1"/>
                </a:solidFill>
              </a:rPr>
              <a:t>задачи»</a:t>
            </a:r>
          </a:p>
          <a:p>
            <a:pPr lvl="0" algn="just"/>
            <a:r>
              <a:rPr lang="ru-RU" sz="1100" dirty="0" smtClean="0">
                <a:solidFill>
                  <a:schemeClr val="tx1"/>
                </a:solidFill>
              </a:rPr>
              <a:t> 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755576" y="1772816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ТОРЖЕСТВЕННАЯ ЦЕРЕМОНИЯ награждения педагогов</a:t>
            </a:r>
            <a:endParaRPr lang="ru-RU" sz="32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635620"/>
      </p:ext>
    </p:extLst>
  </p:cSld>
  <p:clrMapOvr>
    <a:masterClrMapping/>
  </p:clrMapOvr>
  <p:transition spd="slow" advTm="11134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30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7441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774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6846"/>
            <a:ext cx="2458591" cy="2984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82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626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492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66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187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256584" cy="396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43302"/>
            <a:ext cx="5865446" cy="329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629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192688" cy="34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06" y="3429000"/>
            <a:ext cx="5905942" cy="327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629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15" y="260648"/>
            <a:ext cx="8861881" cy="490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51723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" indent="378460"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Вывод</a:t>
            </a:r>
            <a:r>
              <a:rPr lang="en-US" dirty="0" smtClean="0">
                <a:latin typeface="Times New Roman"/>
                <a:ea typeface="Times New Roman"/>
              </a:rPr>
              <a:t>: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</a:rPr>
              <a:t>в сложившуюся </a:t>
            </a:r>
            <a:r>
              <a:rPr lang="ru-RU" dirty="0">
                <a:latin typeface="Times New Roman"/>
                <a:ea typeface="Times New Roman"/>
              </a:rPr>
              <a:t>систему оценки качества нам предстоит вносить серьезные коррективы, нам предстоит разработать те критерии, которые помогут нам оценить результат работы при частично дистанционной форме образования.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174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0" y="0"/>
            <a:ext cx="918644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ru-RU" sz="1100" dirty="0">
                <a:solidFill>
                  <a:schemeClr val="tx1"/>
                </a:solidFill>
              </a:rPr>
              <a:t>ГОРОДСКОЕ 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ПЕДАГОГИЧЕСКОЕ СОВЕЩАНИЕ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ru-RU" sz="1100" dirty="0" smtClean="0">
              <a:solidFill>
                <a:schemeClr val="tx1"/>
              </a:solidFill>
            </a:endParaRPr>
          </a:p>
          <a:p>
            <a:pPr lvl="0" indent="457200" algn="ctr"/>
            <a:r>
              <a:rPr lang="ru-RU" sz="1100" dirty="0" smtClean="0">
                <a:solidFill>
                  <a:schemeClr val="tx1"/>
                </a:solidFill>
              </a:rPr>
              <a:t>«Итоги </a:t>
            </a:r>
            <a:r>
              <a:rPr lang="ru-RU" sz="1100" dirty="0">
                <a:solidFill>
                  <a:schemeClr val="tx1"/>
                </a:solidFill>
              </a:rPr>
              <a:t>2019-2020 учебного года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проблемные </a:t>
            </a:r>
            <a:r>
              <a:rPr lang="ru-RU" sz="1100" dirty="0">
                <a:solidFill>
                  <a:schemeClr val="tx1"/>
                </a:solidFill>
              </a:rPr>
              <a:t>зоны, </a:t>
            </a:r>
            <a:r>
              <a:rPr lang="ru-RU" sz="1100" dirty="0" smtClean="0">
                <a:solidFill>
                  <a:schemeClr val="tx1"/>
                </a:solidFill>
              </a:rPr>
              <a:t>«</a:t>
            </a:r>
            <a:r>
              <a:rPr lang="ru-RU" sz="1100" dirty="0">
                <a:solidFill>
                  <a:schemeClr val="tx1"/>
                </a:solidFill>
              </a:rPr>
              <a:t>точки роста», </a:t>
            </a:r>
            <a:r>
              <a:rPr lang="ru-RU" sz="1100" dirty="0" smtClean="0">
                <a:solidFill>
                  <a:schemeClr val="tx1"/>
                </a:solidFill>
              </a:rPr>
              <a:t>приоритетные </a:t>
            </a:r>
            <a:r>
              <a:rPr lang="ru-RU" sz="1100" dirty="0">
                <a:solidFill>
                  <a:schemeClr val="tx1"/>
                </a:solidFill>
              </a:rPr>
              <a:t>задачи»</a:t>
            </a:r>
          </a:p>
          <a:p>
            <a:pPr lvl="0" algn="just"/>
            <a:r>
              <a:rPr lang="ru-RU" sz="1100" dirty="0" smtClean="0">
                <a:solidFill>
                  <a:schemeClr val="tx1"/>
                </a:solidFill>
              </a:rPr>
              <a:t> 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584684"/>
            <a:ext cx="6552728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9"/>
          <p:cNvSpPr txBox="1">
            <a:spLocks/>
          </p:cNvSpPr>
          <p:nvPr/>
        </p:nvSpPr>
        <p:spPr>
          <a:xfrm>
            <a:off x="0" y="5830530"/>
            <a:ext cx="9144000" cy="1008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1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Больных Ольга Юрьевна</a:t>
            </a: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</a:t>
            </a:r>
            <a:r>
              <a:rPr lang="ru-RU" sz="36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заведующего по воспитательно-методической работе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№12»</a:t>
            </a:r>
            <a:endParaRPr kumimoji="0" lang="ru-RU" sz="36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petrova-il\Desktop\РАБОТА Моисеева\Мероприятия\ГПС\Фотографии награждаемых\Больных Ольга Юрьевн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r="6468"/>
          <a:stretch/>
        </p:blipFill>
        <p:spPr bwMode="auto">
          <a:xfrm>
            <a:off x="2525193" y="796909"/>
            <a:ext cx="4219621" cy="5063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653452"/>
      </p:ext>
    </p:extLst>
  </p:cSld>
  <p:clrMapOvr>
    <a:masterClrMapping/>
  </p:clrMapOvr>
  <p:transition spd="slow" advTm="12712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29771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2371" y="2852936"/>
            <a:ext cx="27363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Доклад</a:t>
            </a:r>
          </a:p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«Система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</a:rPr>
              <a:t>работы школы в условиях дистанционного обучения. Особенности подготовки к государственной итоговой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аттестации»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. </a:t>
            </a:r>
          </a:p>
          <a:p>
            <a:pPr algn="ctr">
              <a:spcAft>
                <a:spcPts val="600"/>
              </a:spcAft>
            </a:pP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600"/>
              </a:spcAft>
            </a:pPr>
            <a:endParaRPr lang="ru-RU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r">
              <a:spcAft>
                <a:spcPts val="60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Е.А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. Блохина, директор МБОУ СОШ №12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r="9384"/>
          <a:stretch/>
        </p:blipFill>
        <p:spPr bwMode="auto">
          <a:xfrm>
            <a:off x="6624734" y="548680"/>
            <a:ext cx="224790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43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548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16632"/>
            <a:ext cx="8899708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546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879284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433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837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!!! МЕРОПРИЯТИЯ 2020\ГПС 2020\Инфрографика\ИНФОРГРАФИКА  ШКОЛА 4\ПОДГОТОВКА К НОВОМУ 2020-2021 УЧЕБНОМУ ГОДУ 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2453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2924944"/>
            <a:ext cx="39604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Доклад «Как 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вывести школу </a:t>
            </a:r>
            <a:endParaRPr lang="ru-RU" sz="2000" b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из </a:t>
            </a: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режима ограничений и подготовиться к новому учебному году с учетом всех требований Минпросвещения и 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Роспотребнадзора»</a:t>
            </a:r>
          </a:p>
          <a:p>
            <a:endParaRPr lang="ru-RU" sz="20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sz="20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r"/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Н.В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. Менщикова, директор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r"/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МБОУ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СОШ №4</a:t>
            </a:r>
            <a:endParaRPr lang="ru-RU" sz="2000" dirty="0"/>
          </a:p>
        </p:txBody>
      </p:sp>
      <p:pic>
        <p:nvPicPr>
          <p:cNvPr id="1028" name="Picture 4" descr="http://uray.ru/wp-content/uploads/2016/06/IMG_854711-1024x6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2"/>
          <a:stretch/>
        </p:blipFill>
        <p:spPr bwMode="auto">
          <a:xfrm>
            <a:off x="5724128" y="404055"/>
            <a:ext cx="2818366" cy="2377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138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X:\!!! МЕРОПРИЯТИЯ 2020\ГПС 2020\Инфрографика\Инфрографика дс 10\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381"/>
            <a:ext cx="626469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192" y="3573016"/>
            <a:ext cx="27113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r"/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М.В. Тришина, заместитель заведующего МБДОУ «Детский сад №10 «Снежинка»</a:t>
            </a:r>
          </a:p>
          <a:p>
            <a:endParaRPr lang="ru-RU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sz="20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6" name="Picture 2" descr="C:\Users\petrova-il\Desktop\РАБОТА Моисеева\Мероприятия\ГПС\Фотографии награждаемых\Тришина М.В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4704"/>
            <a:ext cx="2114871" cy="2663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433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X:\!!! МЕРОПРИЯТИЯ 2020\ГПС 2020\Инфрографика\Инфрографика дс 10\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3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40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X:\!!! МЕРОПРИЯТИЯ 2020\ГПС 2020\Инфрографика\Инфрографика дс 10\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46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X:\!!! МЕРОПРИЯТИЯ 2020\ГПС 2020\Инфрографика\Инфрографика дс 10\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59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-28253" y="950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ru-RU" sz="1100" dirty="0">
                <a:solidFill>
                  <a:schemeClr val="tx1"/>
                </a:solidFill>
              </a:rPr>
              <a:t>ГОРОДСКОЕ 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ПЕДАГОГИЧЕСКОЕ СОВЕЩАНИЕ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ru-RU" sz="1100" dirty="0" smtClean="0">
              <a:solidFill>
                <a:schemeClr val="tx1"/>
              </a:solidFill>
            </a:endParaRPr>
          </a:p>
          <a:p>
            <a:pPr lvl="0" indent="457200" algn="ctr"/>
            <a:r>
              <a:rPr lang="ru-RU" sz="1100" dirty="0" smtClean="0">
                <a:solidFill>
                  <a:schemeClr val="tx1"/>
                </a:solidFill>
              </a:rPr>
              <a:t>«Итоги </a:t>
            </a:r>
            <a:r>
              <a:rPr lang="ru-RU" sz="1100" dirty="0">
                <a:solidFill>
                  <a:schemeClr val="tx1"/>
                </a:solidFill>
              </a:rPr>
              <a:t>2019-2020 учебного года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проблемные </a:t>
            </a:r>
            <a:r>
              <a:rPr lang="ru-RU" sz="1100" dirty="0">
                <a:solidFill>
                  <a:schemeClr val="tx1"/>
                </a:solidFill>
              </a:rPr>
              <a:t>зоны, </a:t>
            </a:r>
            <a:r>
              <a:rPr lang="ru-RU" sz="1100" dirty="0" smtClean="0">
                <a:solidFill>
                  <a:schemeClr val="tx1"/>
                </a:solidFill>
              </a:rPr>
              <a:t>«</a:t>
            </a:r>
            <a:r>
              <a:rPr lang="ru-RU" sz="1100" dirty="0">
                <a:solidFill>
                  <a:schemeClr val="tx1"/>
                </a:solidFill>
              </a:rPr>
              <a:t>точки роста», </a:t>
            </a:r>
            <a:r>
              <a:rPr lang="ru-RU" sz="1100" dirty="0" smtClean="0">
                <a:solidFill>
                  <a:schemeClr val="tx1"/>
                </a:solidFill>
              </a:rPr>
              <a:t>приоритетные </a:t>
            </a:r>
            <a:r>
              <a:rPr lang="ru-RU" sz="1100" dirty="0">
                <a:solidFill>
                  <a:schemeClr val="tx1"/>
                </a:solidFill>
              </a:rPr>
              <a:t>задачи»</a:t>
            </a:r>
          </a:p>
          <a:p>
            <a:pPr lvl="0" algn="just"/>
            <a:r>
              <a:rPr lang="ru-RU" sz="1100" dirty="0" smtClean="0">
                <a:solidFill>
                  <a:schemeClr val="tx1"/>
                </a:solidFill>
              </a:rPr>
              <a:t> 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336704" cy="5364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Объект 9"/>
          <p:cNvSpPr txBox="1">
            <a:spLocks/>
          </p:cNvSpPr>
          <p:nvPr/>
        </p:nvSpPr>
        <p:spPr>
          <a:xfrm>
            <a:off x="-28253" y="5830530"/>
            <a:ext cx="9144000" cy="10274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Катугина Надежда Владимировна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</a:t>
            </a:r>
            <a:r>
              <a:rPr lang="ru-RU" sz="29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МБОУМДО «Центр молодежи и дополнительного образования»</a:t>
            </a:r>
            <a:endParaRPr kumimoji="0" lang="ru-RU" sz="29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petrova-il\Downloads\Катугина Надежда Владимиро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940733"/>
            <a:ext cx="3888432" cy="4995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7701"/>
      </p:ext>
    </p:extLst>
  </p:cSld>
  <p:clrMapOvr>
    <a:masterClrMapping/>
  </p:clrMapOvr>
  <p:transition spd="slow" advTm="15807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X:\!!! МЕРОПРИЯТИЯ 2020\ГПС 2020\Инфрографика\Инфрографика дс 10\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45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trova-il\Desktop\РАБОТА Моисеева\Мероприятия\ГПС\Подготовка\virt_vosp_banner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5" y="5212947"/>
            <a:ext cx="2900586" cy="14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59632" y="30841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ru-RU" sz="1100" dirty="0">
                <a:solidFill>
                  <a:schemeClr val="tx1"/>
                </a:solidFill>
              </a:rPr>
              <a:t>ГОРОДСКОЕ 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ПЕДАГОГИЧЕСКОЕ СОВЕЩАНИЕ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ru-RU" sz="1100" dirty="0" smtClean="0">
              <a:solidFill>
                <a:schemeClr val="tx1"/>
              </a:solidFill>
            </a:endParaRPr>
          </a:p>
          <a:p>
            <a:pPr lvl="0" indent="457200" algn="ctr"/>
            <a:r>
              <a:rPr lang="ru-RU" sz="1100" dirty="0" smtClean="0">
                <a:solidFill>
                  <a:schemeClr val="tx1"/>
                </a:solidFill>
              </a:rPr>
              <a:t>«Итоги </a:t>
            </a:r>
            <a:r>
              <a:rPr lang="ru-RU" sz="1100" dirty="0">
                <a:solidFill>
                  <a:schemeClr val="tx1"/>
                </a:solidFill>
              </a:rPr>
              <a:t>2019-2020 учебного года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проблемные </a:t>
            </a:r>
            <a:r>
              <a:rPr lang="ru-RU" sz="1100" dirty="0">
                <a:solidFill>
                  <a:schemeClr val="tx1"/>
                </a:solidFill>
              </a:rPr>
              <a:t>зоны,  </a:t>
            </a:r>
            <a:r>
              <a:rPr lang="ru-RU" sz="1100" dirty="0" smtClean="0">
                <a:solidFill>
                  <a:schemeClr val="tx1"/>
                </a:solidFill>
              </a:rPr>
              <a:t>«</a:t>
            </a:r>
            <a:r>
              <a:rPr lang="ru-RU" sz="1100" dirty="0">
                <a:solidFill>
                  <a:schemeClr val="tx1"/>
                </a:solidFill>
              </a:rPr>
              <a:t>точки роста», </a:t>
            </a:r>
            <a:r>
              <a:rPr lang="ru-RU" sz="1100" dirty="0" smtClean="0">
                <a:solidFill>
                  <a:schemeClr val="tx1"/>
                </a:solidFill>
              </a:rPr>
              <a:t>приоритетные </a:t>
            </a:r>
            <a:r>
              <a:rPr lang="ru-RU" sz="1100" dirty="0">
                <a:solidFill>
                  <a:schemeClr val="tx1"/>
                </a:solidFill>
              </a:rPr>
              <a:t>задачи»</a:t>
            </a:r>
          </a:p>
          <a:p>
            <a:pPr lvl="0" algn="just"/>
            <a:r>
              <a:rPr lang="ru-RU" sz="1100" dirty="0" smtClean="0">
                <a:solidFill>
                  <a:schemeClr val="tx1"/>
                </a:solidFill>
              </a:rPr>
              <a:t> 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282082" y="628607"/>
            <a:ext cx="66103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1659194" y="848384"/>
            <a:ext cx="7089270" cy="2251704"/>
            <a:chOff x="1659194" y="964394"/>
            <a:chExt cx="7089270" cy="225170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479139" y="964394"/>
              <a:ext cx="3852542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457200"/>
              <a:r>
                <a:rPr lang="ru-RU" sz="1700" b="1" dirty="0" smtClean="0">
                  <a:latin typeface="Times New Roman"/>
                  <a:ea typeface="Times New Roman"/>
                </a:rPr>
                <a:t>Редакционная коллегия</a:t>
              </a:r>
              <a:r>
                <a:rPr lang="en-US" sz="1700" b="1" dirty="0" smtClean="0">
                  <a:latin typeface="Times New Roman"/>
                  <a:ea typeface="Times New Roman"/>
                </a:rPr>
                <a:t>:</a:t>
              </a:r>
              <a:endParaRPr lang="ru-RU" sz="1700" b="1" dirty="0" smtClean="0">
                <a:latin typeface="Times New Roman"/>
                <a:ea typeface="Times New Roman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659194" y="1400216"/>
              <a:ext cx="708927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457200" algn="just"/>
              <a:r>
                <a:rPr lang="ru-RU" sz="16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М.Н. Бусова, начальника Управления образования и молодежной политики администрации города Урай</a:t>
              </a:r>
              <a:r>
                <a:rPr lang="en-US" sz="16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;</a:t>
              </a:r>
              <a:endParaRPr lang="ru-RU" sz="1600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  <a:p>
              <a:pPr lvl="0" indent="457200" algn="just"/>
              <a:r>
                <a:rPr lang="ru-RU" sz="1600" dirty="0" smtClean="0">
                  <a:latin typeface="Times New Roman"/>
                  <a:ea typeface="Times New Roman"/>
                </a:rPr>
                <a:t>В.И</a:t>
              </a:r>
              <a:r>
                <a:rPr lang="ru-RU" sz="1600" dirty="0">
                  <a:latin typeface="Times New Roman"/>
                  <a:ea typeface="Times New Roman"/>
                </a:rPr>
                <a:t>. </a:t>
              </a:r>
              <a:r>
                <a:rPr lang="ru-RU" sz="1600" dirty="0" smtClean="0">
                  <a:latin typeface="Times New Roman"/>
                  <a:ea typeface="Times New Roman"/>
                </a:rPr>
                <a:t>Погорелов</a:t>
              </a:r>
              <a:r>
                <a:rPr lang="ru-RU" sz="1600" dirty="0">
                  <a:latin typeface="Times New Roman"/>
                  <a:ea typeface="Times New Roman"/>
                </a:rPr>
                <a:t>а</a:t>
              </a:r>
              <a:r>
                <a:rPr lang="ru-RU" sz="1600" dirty="0" smtClean="0">
                  <a:latin typeface="Times New Roman"/>
                  <a:ea typeface="Times New Roman"/>
                </a:rPr>
                <a:t>, к.п.н., начальник отдела психолого-медико-психологического сопровождения</a:t>
              </a:r>
              <a:r>
                <a:rPr lang="ru-RU" sz="1600" dirty="0">
                  <a:solidFill>
                    <a:prstClr val="black"/>
                  </a:solidFill>
                  <a:latin typeface="Times New Roman"/>
                  <a:ea typeface="Times New Roman"/>
                </a:rPr>
                <a:t> МАУ «Городской методический центр</a:t>
              </a:r>
              <a:r>
                <a:rPr lang="ru-RU" sz="1600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»</a:t>
              </a:r>
              <a:r>
                <a:rPr lang="en-US" sz="1600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;</a:t>
              </a:r>
              <a:endParaRPr lang="ru-RU" sz="1600" dirty="0">
                <a:latin typeface="Times New Roman"/>
                <a:ea typeface="Times New Roman"/>
              </a:endParaRPr>
            </a:p>
            <a:p>
              <a:pPr lvl="0" indent="457200" algn="just"/>
              <a:r>
                <a:rPr lang="ru-RU" sz="1600" dirty="0" smtClean="0">
                  <a:latin typeface="Times New Roman"/>
                  <a:ea typeface="Times New Roman"/>
                </a:rPr>
                <a:t>Л.В. Грачева, директор МАУ «Городской методический </a:t>
              </a:r>
              <a:r>
                <a:rPr lang="ru-RU" sz="1600" dirty="0" smtClean="0">
                  <a:latin typeface="Times New Roman"/>
                  <a:ea typeface="Times New Roman"/>
                </a:rPr>
                <a:t>центр»</a:t>
              </a:r>
              <a:r>
                <a:rPr lang="en-US" sz="1600" dirty="0">
                  <a:latin typeface="Times New Roman"/>
                  <a:ea typeface="Times New Roman"/>
                </a:rPr>
                <a:t>;</a:t>
              </a:r>
              <a:endParaRPr lang="ru-RU" sz="1600" dirty="0" smtClean="0">
                <a:latin typeface="Times New Roman"/>
                <a:ea typeface="Times New Roman"/>
              </a:endParaRPr>
            </a:p>
            <a:p>
              <a:pPr lvl="0" indent="457200" algn="just"/>
              <a:r>
                <a:rPr lang="ru-RU" sz="1600" dirty="0" smtClean="0">
                  <a:latin typeface="Times New Roman"/>
                  <a:ea typeface="Times New Roman"/>
                </a:rPr>
                <a:t>Л.Г. Моисеева, методист отдела методического сопровождения МАУ «Городской методический центр»</a:t>
              </a:r>
              <a:r>
                <a:rPr lang="ru-RU" sz="1600" dirty="0">
                  <a:latin typeface="Times New Roman"/>
                  <a:ea typeface="Times New Roman"/>
                </a:rPr>
                <a:t>.</a:t>
              </a:r>
              <a:endParaRPr lang="ru-RU" sz="1600" dirty="0" smtClean="0">
                <a:latin typeface="Times New Roman"/>
                <a:ea typeface="Times New Roman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20014" y="3056545"/>
            <a:ext cx="8472466" cy="3570424"/>
            <a:chOff x="420014" y="3056545"/>
            <a:chExt cx="8472466" cy="357042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20014" y="3056545"/>
              <a:ext cx="8371660" cy="1596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ru-RU" sz="1700" b="1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«Итоги 2019-2020 учебного года</a:t>
              </a:r>
              <a:r>
                <a:rPr lang="en-US" sz="1700" b="1" dirty="0" smtClean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:</a:t>
              </a:r>
              <a:r>
                <a:rPr lang="ru-RU" sz="1700" b="1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проблемные зоны, «точки роста», приоритетные задачи» </a:t>
              </a:r>
              <a:r>
                <a:rPr lang="ru-RU" sz="17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- методический </a:t>
              </a:r>
              <a:r>
                <a:rPr lang="ru-RU" sz="1700" dirty="0" smtClean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журнал/Управление образования и молодежной политики администрации города Урай, муниципальное автономное учреждение города Урай «</a:t>
              </a:r>
              <a:r>
                <a:rPr lang="ru-RU" sz="1700" dirty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Городской методический центр</a:t>
              </a:r>
              <a:r>
                <a:rPr lang="ru-RU" sz="1700" dirty="0" smtClean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»</a:t>
              </a:r>
              <a:r>
                <a:rPr lang="en-US" sz="1700" dirty="0" smtClean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;</a:t>
              </a:r>
              <a:r>
                <a:rPr lang="ru-RU" sz="1700" dirty="0" smtClean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ред. коллегия</a:t>
              </a:r>
              <a:r>
                <a:rPr lang="en-US" sz="1700" dirty="0" smtClean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:</a:t>
              </a:r>
              <a:r>
                <a:rPr lang="ru-RU" sz="1700" dirty="0" smtClean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В.И. Погорелова, М.Н. Бусова, Л.В. Грачева –Урай</a:t>
              </a:r>
              <a:r>
                <a:rPr lang="en-US" sz="1700" dirty="0" smtClean="0"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:</a:t>
              </a:r>
              <a:r>
                <a:rPr lang="ru-RU" sz="17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МАУ «Городской методический центр</a:t>
              </a:r>
              <a:r>
                <a:rPr lang="ru-RU" sz="17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», 2020 -№1. – 10 с.</a:t>
              </a:r>
              <a:endParaRPr lang="ru-RU" sz="17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78489" y="4653136"/>
              <a:ext cx="826947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В </a:t>
              </a:r>
              <a:r>
                <a:rPr lang="ru-RU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методический </a:t>
              </a:r>
              <a:r>
                <a:rPr lang="ru-RU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журнал </a:t>
              </a:r>
              <a:r>
                <a:rPr lang="ru-RU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вошли </a:t>
              </a:r>
              <a:r>
                <a:rPr lang="ru-RU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выступления </a:t>
              </a:r>
              <a:r>
                <a:rPr lang="ru-RU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руководителей </a:t>
              </a:r>
              <a:r>
                <a:rPr lang="ru-RU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образовательных организаций дошкольного и общего образования по </a:t>
              </a:r>
              <a:r>
                <a:rPr lang="ru-RU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актуальным вопросам обучения и </a:t>
              </a:r>
              <a:r>
                <a:rPr lang="ru-RU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воспитания детей в </a:t>
              </a:r>
              <a:r>
                <a:rPr lang="ru-RU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условиях введения федеральных государственных образовательных </a:t>
              </a:r>
              <a:r>
                <a:rPr lang="ru-RU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стандартов. </a:t>
              </a:r>
            </a:p>
            <a:p>
              <a:pPr algn="just"/>
              <a:r>
                <a:rPr lang="ru-RU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Сборник </a:t>
              </a:r>
              <a:r>
                <a:rPr lang="ru-RU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адресован педагогам, руководителям, специалистам образовательных </a:t>
              </a:r>
              <a:r>
                <a:rPr lang="ru-RU" sz="1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организаций.</a:t>
              </a:r>
              <a:endParaRPr lang="ru-RU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36577" y="6165304"/>
              <a:ext cx="4855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©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Управление образования и молодежной политики города Урай, 2020</a:t>
              </a:r>
            </a:p>
            <a:p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©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МАУ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«Городской методический центр», 2020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46955" y="154157"/>
            <a:ext cx="1971745" cy="1388454"/>
            <a:chOff x="146955" y="154157"/>
            <a:chExt cx="1971745" cy="1388454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146955" y="154157"/>
              <a:ext cx="1971745" cy="1388454"/>
              <a:chOff x="146955" y="154157"/>
              <a:chExt cx="1971745" cy="1388454"/>
            </a:xfrm>
          </p:grpSpPr>
          <p:pic>
            <p:nvPicPr>
              <p:cNvPr id="21" name="Picture 2" descr="C:\Users\petrova-il\Desktop\Подготовка\Снимок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2" t="1867" r="30560" b="39259"/>
              <a:stretch/>
            </p:blipFill>
            <p:spPr bwMode="auto">
              <a:xfrm>
                <a:off x="146955" y="154157"/>
                <a:ext cx="1971745" cy="138845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Рисунок 21" descr="C:\Users\petrova-il\Desktop\мэо.png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621" y="848384"/>
                <a:ext cx="336192" cy="18268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  <p:pic>
            <p:nvPicPr>
              <p:cNvPr id="23" name="Рисунок 22" descr="C:\Users\petrova-il\Desktop\точка роста.jp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030" y="1170489"/>
                <a:ext cx="328561" cy="222496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  <p:pic>
            <p:nvPicPr>
              <p:cNvPr id="25" name="Picture 2" descr="C:\Users\petrova-il\Desktop\фгос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79" y="438419"/>
                <a:ext cx="341564" cy="198980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5" descr="C:\Users\petrova-il\Desktop\пиза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6062" y="1122573"/>
                <a:ext cx="313132" cy="192914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Picture 2" descr="C:\Users\petrova-il\Desktop\Подготовка\уо урай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395" y="527634"/>
              <a:ext cx="750703" cy="42227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:\Users\petrova-il\Desktop\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52" y="229495"/>
            <a:ext cx="351880" cy="1738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3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-26342" y="-14884"/>
            <a:ext cx="9144000" cy="687288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ru-RU" sz="1100" dirty="0">
                <a:solidFill>
                  <a:schemeClr val="tx1"/>
                </a:solidFill>
              </a:rPr>
              <a:t>ГОРОДСКОЕ 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ПЕДАГОГИЧЕСКОЕ СОВЕЩАНИЕ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ru-RU" sz="1100" dirty="0" smtClean="0">
              <a:solidFill>
                <a:schemeClr val="tx1"/>
              </a:solidFill>
            </a:endParaRPr>
          </a:p>
          <a:p>
            <a:pPr lvl="0" indent="457200" algn="ctr"/>
            <a:r>
              <a:rPr lang="ru-RU" sz="1100" dirty="0" smtClean="0">
                <a:solidFill>
                  <a:schemeClr val="tx1"/>
                </a:solidFill>
              </a:rPr>
              <a:t>«Итоги </a:t>
            </a:r>
            <a:r>
              <a:rPr lang="ru-RU" sz="1100" dirty="0">
                <a:solidFill>
                  <a:schemeClr val="tx1"/>
                </a:solidFill>
              </a:rPr>
              <a:t>2019-2020 учебного года</a:t>
            </a:r>
            <a:r>
              <a:rPr lang="en-US" sz="1100" dirty="0" smtClean="0">
                <a:solidFill>
                  <a:schemeClr val="tx1"/>
                </a:solidFill>
              </a:rPr>
              <a:t>: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проблемные </a:t>
            </a:r>
            <a:r>
              <a:rPr lang="ru-RU" sz="1100" dirty="0">
                <a:solidFill>
                  <a:schemeClr val="tx1"/>
                </a:solidFill>
              </a:rPr>
              <a:t>зоны, </a:t>
            </a:r>
            <a:r>
              <a:rPr lang="ru-RU" sz="1100" dirty="0" smtClean="0">
                <a:solidFill>
                  <a:schemeClr val="tx1"/>
                </a:solidFill>
              </a:rPr>
              <a:t>«</a:t>
            </a:r>
            <a:r>
              <a:rPr lang="ru-RU" sz="1100" dirty="0">
                <a:solidFill>
                  <a:schemeClr val="tx1"/>
                </a:solidFill>
              </a:rPr>
              <a:t>точки роста», </a:t>
            </a:r>
            <a:r>
              <a:rPr lang="ru-RU" sz="1100" dirty="0" smtClean="0">
                <a:solidFill>
                  <a:schemeClr val="tx1"/>
                </a:solidFill>
              </a:rPr>
              <a:t>приоритетные </a:t>
            </a:r>
            <a:r>
              <a:rPr lang="ru-RU" sz="1100" dirty="0">
                <a:solidFill>
                  <a:schemeClr val="tx1"/>
                </a:solidFill>
              </a:rPr>
              <a:t>задачи»</a:t>
            </a:r>
          </a:p>
          <a:p>
            <a:pPr lvl="0" algn="just"/>
            <a:r>
              <a:rPr lang="ru-RU" sz="1100" dirty="0" smtClean="0">
                <a:solidFill>
                  <a:schemeClr val="tx1"/>
                </a:solidFill>
              </a:rPr>
              <a:t> 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408712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 txBox="1">
            <a:spLocks/>
          </p:cNvSpPr>
          <p:nvPr/>
        </p:nvSpPr>
        <p:spPr>
          <a:xfrm>
            <a:off x="26342" y="5805264"/>
            <a:ext cx="9117658" cy="10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Афонина Вера Георгиевна</a:t>
            </a: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МБДОУ «Детский сад №19 «Радость»</a:t>
            </a:r>
            <a:endParaRPr kumimoji="0" lang="ru-RU" sz="20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petrova-il\Desktop\РАБОТА Моисеева\Мероприятия\ГПС\Фотографии награждаемых\Афони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51" y="764704"/>
            <a:ext cx="3640240" cy="5217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788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-28253" y="950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1100" dirty="0">
                <a:solidFill>
                  <a:prstClr val="black"/>
                </a:solidFill>
              </a:rPr>
              <a:t>ГОРОДСКОЕ </a:t>
            </a:r>
            <a:r>
              <a:rPr lang="en-US" sz="1100" dirty="0" smtClean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ПЕДАГОГИЧЕСКОЕ СОВЕЩАНИЕ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endParaRPr lang="ru-RU" sz="1100" dirty="0" smtClean="0">
              <a:solidFill>
                <a:prstClr val="black"/>
              </a:solidFill>
            </a:endParaRPr>
          </a:p>
          <a:p>
            <a:pPr indent="457200" algn="ctr"/>
            <a:r>
              <a:rPr lang="ru-RU" sz="1100" dirty="0" smtClean="0">
                <a:solidFill>
                  <a:prstClr val="black"/>
                </a:solidFill>
              </a:rPr>
              <a:t>«Итоги </a:t>
            </a:r>
            <a:r>
              <a:rPr lang="ru-RU" sz="1100" dirty="0">
                <a:solidFill>
                  <a:prstClr val="black"/>
                </a:solidFill>
              </a:rPr>
              <a:t>2019-2020 учебного года</a:t>
            </a:r>
            <a:r>
              <a:rPr lang="en-US" sz="1100" dirty="0" smtClean="0">
                <a:solidFill>
                  <a:prstClr val="black"/>
                </a:solidFill>
              </a:rPr>
              <a:t>:</a:t>
            </a:r>
            <a:r>
              <a:rPr lang="ru-RU" sz="1100" dirty="0">
                <a:solidFill>
                  <a:prstClr val="black"/>
                </a:solidFill>
              </a:rPr>
              <a:t> </a:t>
            </a:r>
            <a:r>
              <a:rPr lang="ru-RU" sz="1100" dirty="0" smtClean="0">
                <a:solidFill>
                  <a:prstClr val="black"/>
                </a:solidFill>
              </a:rPr>
              <a:t>проблемные </a:t>
            </a:r>
            <a:r>
              <a:rPr lang="ru-RU" sz="1100" dirty="0">
                <a:solidFill>
                  <a:prstClr val="black"/>
                </a:solidFill>
              </a:rPr>
              <a:t>зоны, </a:t>
            </a:r>
            <a:r>
              <a:rPr lang="ru-RU" sz="1100" dirty="0" smtClean="0">
                <a:solidFill>
                  <a:prstClr val="black"/>
                </a:solidFill>
              </a:rPr>
              <a:t>«</a:t>
            </a:r>
            <a:r>
              <a:rPr lang="ru-RU" sz="1100" dirty="0">
                <a:solidFill>
                  <a:prstClr val="black"/>
                </a:solidFill>
              </a:rPr>
              <a:t>точки роста», </a:t>
            </a:r>
            <a:r>
              <a:rPr lang="ru-RU" sz="1100" dirty="0" smtClean="0">
                <a:solidFill>
                  <a:prstClr val="black"/>
                </a:solidFill>
              </a:rPr>
              <a:t>приоритетные </a:t>
            </a:r>
            <a:r>
              <a:rPr lang="ru-RU" sz="1100" dirty="0">
                <a:solidFill>
                  <a:prstClr val="black"/>
                </a:solidFill>
              </a:rPr>
              <a:t>задачи»</a:t>
            </a:r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336704" cy="5364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Объект 9"/>
          <p:cNvSpPr txBox="1">
            <a:spLocks/>
          </p:cNvSpPr>
          <p:nvPr/>
        </p:nvSpPr>
        <p:spPr>
          <a:xfrm>
            <a:off x="-28253" y="5805264"/>
            <a:ext cx="9208257" cy="106223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1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Баталова Ольга Николаевна</a:t>
            </a:r>
            <a:endParaRPr kumimoji="0" lang="ru-RU" sz="51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</a:t>
            </a:r>
            <a:r>
              <a:rPr lang="ru-RU" sz="36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заведующего по воспитатель-методической работе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№21»</a:t>
            </a:r>
            <a:endParaRPr kumimoji="0" lang="ru-RU" sz="36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petrova-il\Desktop\РАБОТА Моисеева\Мероприятия\ГПС\Фотографии награждаемых\Баталова Ольга Николаевна, заместитель заведующего по ВМР, дс 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548" y="980728"/>
            <a:ext cx="4278680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916977"/>
      </p:ext>
    </p:extLst>
  </p:cSld>
  <p:clrMapOvr>
    <a:masterClrMapping/>
  </p:clrMapOvr>
  <p:transition spd="slow" advTm="15807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1100" dirty="0">
                <a:solidFill>
                  <a:prstClr val="black"/>
                </a:solidFill>
              </a:rPr>
              <a:t>ГОРОДСКОЕ </a:t>
            </a:r>
            <a:r>
              <a:rPr lang="en-US" sz="1100" dirty="0" smtClean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ПЕДАГОГИЧЕСКОЕ СОВЕЩАНИЕ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endParaRPr lang="ru-RU" sz="1100" dirty="0" smtClean="0">
              <a:solidFill>
                <a:prstClr val="black"/>
              </a:solidFill>
            </a:endParaRPr>
          </a:p>
          <a:p>
            <a:pPr indent="457200" algn="ctr"/>
            <a:r>
              <a:rPr lang="ru-RU" sz="1100" dirty="0" smtClean="0">
                <a:solidFill>
                  <a:prstClr val="black"/>
                </a:solidFill>
              </a:rPr>
              <a:t>«Итоги </a:t>
            </a:r>
            <a:r>
              <a:rPr lang="ru-RU" sz="1100" dirty="0">
                <a:solidFill>
                  <a:prstClr val="black"/>
                </a:solidFill>
              </a:rPr>
              <a:t>2019-2020 учебного года</a:t>
            </a:r>
            <a:r>
              <a:rPr lang="en-US" sz="1100" dirty="0" smtClean="0">
                <a:solidFill>
                  <a:prstClr val="black"/>
                </a:solidFill>
              </a:rPr>
              <a:t>:</a:t>
            </a:r>
            <a:r>
              <a:rPr lang="ru-RU" sz="1100" dirty="0">
                <a:solidFill>
                  <a:prstClr val="black"/>
                </a:solidFill>
              </a:rPr>
              <a:t> </a:t>
            </a:r>
            <a:r>
              <a:rPr lang="ru-RU" sz="1100" dirty="0" smtClean="0">
                <a:solidFill>
                  <a:prstClr val="black"/>
                </a:solidFill>
              </a:rPr>
              <a:t>проблемные </a:t>
            </a:r>
            <a:r>
              <a:rPr lang="ru-RU" sz="1100" dirty="0">
                <a:solidFill>
                  <a:prstClr val="black"/>
                </a:solidFill>
              </a:rPr>
              <a:t>зоны, </a:t>
            </a:r>
            <a:r>
              <a:rPr lang="ru-RU" sz="1100" dirty="0" smtClean="0">
                <a:solidFill>
                  <a:prstClr val="black"/>
                </a:solidFill>
              </a:rPr>
              <a:t>«</a:t>
            </a:r>
            <a:r>
              <a:rPr lang="ru-RU" sz="1100" dirty="0">
                <a:solidFill>
                  <a:prstClr val="black"/>
                </a:solidFill>
              </a:rPr>
              <a:t>точки роста», </a:t>
            </a:r>
            <a:r>
              <a:rPr lang="ru-RU" sz="1100" dirty="0" smtClean="0">
                <a:solidFill>
                  <a:prstClr val="black"/>
                </a:solidFill>
              </a:rPr>
              <a:t>приоритетные </a:t>
            </a:r>
            <a:r>
              <a:rPr lang="ru-RU" sz="1100" dirty="0">
                <a:solidFill>
                  <a:prstClr val="black"/>
                </a:solidFill>
              </a:rPr>
              <a:t>задачи»</a:t>
            </a:r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petrova-il\Desktop\nx4F3ymOas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272220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124744"/>
            <a:ext cx="7056785" cy="52786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9"/>
          <p:cNvSpPr txBox="1">
            <a:spLocks/>
          </p:cNvSpPr>
          <p:nvPr/>
        </p:nvSpPr>
        <p:spPr>
          <a:xfrm>
            <a:off x="0" y="5960595"/>
            <a:ext cx="9144000" cy="8855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ru-RU" sz="30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Дульцева Татьяна Николаевна</a:t>
            </a:r>
            <a:endParaRPr lang="ru-RU" sz="3000" dirty="0" smtClean="0"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latin typeface="Calibri"/>
            </a:endParaRPr>
          </a:p>
          <a:p>
            <a:pPr algn="ctr">
              <a:defRPr/>
            </a:pPr>
            <a:r>
              <a:rPr lang="ru-RU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начальных классов МБОУ СОШ №6</a:t>
            </a:r>
          </a:p>
        </p:txBody>
      </p:sp>
      <p:pic>
        <p:nvPicPr>
          <p:cNvPr id="11" name="Picture 2" descr="C:\Users\petrova-il\Desktop\РАБОТА Моисеева\Мероприятия\ГПС\Фотографии награждаемых\Дульцева Т.Н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t="5000" r="14091" b="3333"/>
          <a:stretch/>
        </p:blipFill>
        <p:spPr bwMode="auto">
          <a:xfrm>
            <a:off x="2623525" y="1273983"/>
            <a:ext cx="4394796" cy="4714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74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-26342" y="-14884"/>
            <a:ext cx="9144000" cy="687288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1100" dirty="0">
                <a:solidFill>
                  <a:prstClr val="black"/>
                </a:solidFill>
              </a:rPr>
              <a:t>ГОРОДСКОЕ </a:t>
            </a:r>
            <a:r>
              <a:rPr lang="en-US" sz="1100" dirty="0" smtClean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ПЕДАГОГИЧЕСКОЕ СОВЕЩАНИЕ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endParaRPr lang="ru-RU" sz="1100" dirty="0" smtClean="0">
              <a:solidFill>
                <a:prstClr val="black"/>
              </a:solidFill>
            </a:endParaRPr>
          </a:p>
          <a:p>
            <a:pPr indent="457200" algn="ctr"/>
            <a:r>
              <a:rPr lang="ru-RU" sz="1100" dirty="0" smtClean="0">
                <a:solidFill>
                  <a:prstClr val="black"/>
                </a:solidFill>
              </a:rPr>
              <a:t>«Итоги </a:t>
            </a:r>
            <a:r>
              <a:rPr lang="ru-RU" sz="1100" dirty="0">
                <a:solidFill>
                  <a:prstClr val="black"/>
                </a:solidFill>
              </a:rPr>
              <a:t>2019-2020 учебного года</a:t>
            </a:r>
            <a:r>
              <a:rPr lang="en-US" sz="1100" dirty="0" smtClean="0">
                <a:solidFill>
                  <a:prstClr val="black"/>
                </a:solidFill>
              </a:rPr>
              <a:t>:</a:t>
            </a:r>
            <a:r>
              <a:rPr lang="ru-RU" sz="1100" dirty="0">
                <a:solidFill>
                  <a:prstClr val="black"/>
                </a:solidFill>
              </a:rPr>
              <a:t> </a:t>
            </a:r>
            <a:r>
              <a:rPr lang="ru-RU" sz="1100" dirty="0" smtClean="0">
                <a:solidFill>
                  <a:prstClr val="black"/>
                </a:solidFill>
              </a:rPr>
              <a:t>проблемные </a:t>
            </a:r>
            <a:r>
              <a:rPr lang="ru-RU" sz="1100" dirty="0">
                <a:solidFill>
                  <a:prstClr val="black"/>
                </a:solidFill>
              </a:rPr>
              <a:t>зоны, </a:t>
            </a:r>
            <a:r>
              <a:rPr lang="ru-RU" sz="1100" dirty="0" smtClean="0">
                <a:solidFill>
                  <a:prstClr val="black"/>
                </a:solidFill>
              </a:rPr>
              <a:t>«</a:t>
            </a:r>
            <a:r>
              <a:rPr lang="ru-RU" sz="1100" dirty="0">
                <a:solidFill>
                  <a:prstClr val="black"/>
                </a:solidFill>
              </a:rPr>
              <a:t>точки роста», </a:t>
            </a:r>
            <a:r>
              <a:rPr lang="ru-RU" sz="1100" dirty="0" smtClean="0">
                <a:solidFill>
                  <a:prstClr val="black"/>
                </a:solidFill>
              </a:rPr>
              <a:t>приоритетные </a:t>
            </a:r>
            <a:r>
              <a:rPr lang="ru-RU" sz="1100" dirty="0">
                <a:solidFill>
                  <a:prstClr val="black"/>
                </a:solidFill>
              </a:rPr>
              <a:t>задачи»</a:t>
            </a:r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6696744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9"/>
          <p:cNvSpPr txBox="1">
            <a:spLocks/>
          </p:cNvSpPr>
          <p:nvPr/>
        </p:nvSpPr>
        <p:spPr>
          <a:xfrm>
            <a:off x="0" y="5972429"/>
            <a:ext cx="9144000" cy="8855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ru-RU" sz="30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Козлова Наталья Васильевна</a:t>
            </a:r>
            <a:endParaRPr lang="ru-RU" sz="3000" dirty="0" smtClean="0"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latin typeface="Calibri"/>
            </a:endParaRPr>
          </a:p>
          <a:p>
            <a:pPr algn="ctr">
              <a:defRPr/>
            </a:pPr>
            <a:r>
              <a:rPr lang="ru-RU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МБДОУ «Детский сад №7 «Антошка»</a:t>
            </a:r>
          </a:p>
        </p:txBody>
      </p:sp>
      <p:pic>
        <p:nvPicPr>
          <p:cNvPr id="1026" name="Picture 2" descr="C:\Users\petrova-il\Desktop\РАБОТА Моисеева\Мероприятия\ГПС\Фотографии награждаемых\Козлова Н.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790921"/>
            <a:ext cx="4095539" cy="5261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077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petrova-il\Desktop\РАБОТА Моисеева\Мероприятия\ГПС\Подготовка\круглый-подиум-этапа-со-светом-фон-вектора-праздничная-сцена-подиума-с-1467148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t="5832" r="2190" b="53642"/>
          <a:stretch/>
        </p:blipFill>
        <p:spPr bwMode="auto">
          <a:xfrm>
            <a:off x="-28253" y="950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99592" y="198246"/>
            <a:ext cx="7560841" cy="331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1100" dirty="0">
                <a:solidFill>
                  <a:prstClr val="black"/>
                </a:solidFill>
              </a:rPr>
              <a:t>ГОРОДСКОЕ </a:t>
            </a:r>
            <a:r>
              <a:rPr lang="en-US" sz="1100" dirty="0" smtClean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ПЕДАГОГИЧЕСКОЕ СОВЕЩАНИЕ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endParaRPr lang="ru-RU" sz="1100" dirty="0" smtClean="0">
              <a:solidFill>
                <a:prstClr val="black"/>
              </a:solidFill>
            </a:endParaRPr>
          </a:p>
          <a:p>
            <a:pPr indent="457200" algn="ctr"/>
            <a:r>
              <a:rPr lang="ru-RU" sz="1100" dirty="0" smtClean="0">
                <a:solidFill>
                  <a:prstClr val="black"/>
                </a:solidFill>
              </a:rPr>
              <a:t>«Итоги </a:t>
            </a:r>
            <a:r>
              <a:rPr lang="ru-RU" sz="1100" dirty="0">
                <a:solidFill>
                  <a:prstClr val="black"/>
                </a:solidFill>
              </a:rPr>
              <a:t>2019-2020 учебного года</a:t>
            </a:r>
            <a:r>
              <a:rPr lang="en-US" sz="1100" dirty="0" smtClean="0">
                <a:solidFill>
                  <a:prstClr val="black"/>
                </a:solidFill>
              </a:rPr>
              <a:t>:</a:t>
            </a:r>
            <a:r>
              <a:rPr lang="ru-RU" sz="1100" dirty="0">
                <a:solidFill>
                  <a:prstClr val="black"/>
                </a:solidFill>
              </a:rPr>
              <a:t> </a:t>
            </a:r>
            <a:r>
              <a:rPr lang="ru-RU" sz="1100" dirty="0" smtClean="0">
                <a:solidFill>
                  <a:prstClr val="black"/>
                </a:solidFill>
              </a:rPr>
              <a:t>проблемные </a:t>
            </a:r>
            <a:r>
              <a:rPr lang="ru-RU" sz="1100" dirty="0">
                <a:solidFill>
                  <a:prstClr val="black"/>
                </a:solidFill>
              </a:rPr>
              <a:t>зоны, </a:t>
            </a:r>
            <a:r>
              <a:rPr lang="ru-RU" sz="1100" dirty="0" smtClean="0">
                <a:solidFill>
                  <a:prstClr val="black"/>
                </a:solidFill>
              </a:rPr>
              <a:t>«</a:t>
            </a:r>
            <a:r>
              <a:rPr lang="ru-RU" sz="1100" dirty="0">
                <a:solidFill>
                  <a:prstClr val="black"/>
                </a:solidFill>
              </a:rPr>
              <a:t>точки роста», </a:t>
            </a:r>
            <a:r>
              <a:rPr lang="ru-RU" sz="1100" dirty="0" smtClean="0">
                <a:solidFill>
                  <a:prstClr val="black"/>
                </a:solidFill>
              </a:rPr>
              <a:t>приоритетные </a:t>
            </a:r>
            <a:r>
              <a:rPr lang="ru-RU" sz="1100" dirty="0">
                <a:solidFill>
                  <a:prstClr val="black"/>
                </a:solidFill>
              </a:rPr>
              <a:t>задачи»</a:t>
            </a:r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 </a:t>
            </a:r>
            <a:endParaRPr lang="ru-RU" sz="1100" dirty="0">
              <a:solidFill>
                <a:prstClr val="black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043608" y="530109"/>
            <a:ext cx="720080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Users\petrova-il\Desktop\звез-ы-зо-ота-рамки-45610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336704" cy="5364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Объект 9"/>
          <p:cNvSpPr txBox="1">
            <a:spLocks/>
          </p:cNvSpPr>
          <p:nvPr/>
        </p:nvSpPr>
        <p:spPr>
          <a:xfrm>
            <a:off x="0" y="5972429"/>
            <a:ext cx="9144000" cy="885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ru-RU" sz="2800" b="1" spc="100" dirty="0" smtClean="0">
                <a:solidFill>
                  <a:srgbClr val="FF0000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  <a:latin typeface="Century" panose="02040604050505020304" pitchFamily="18" charset="0"/>
              </a:rPr>
              <a:t>Лобова Ирина Адольфовна</a:t>
            </a:r>
            <a:endParaRPr lang="ru-RU" sz="2800" dirty="0" smtClean="0">
              <a:solidFill>
                <a:sysClr val="windowText" lastClr="000000"/>
              </a:solidFill>
              <a:effectLst>
                <a:glow rad="101600">
                  <a:srgbClr val="9BBB59">
                    <a:satMod val="175000"/>
                    <a:alpha val="40000"/>
                  </a:srgbClr>
                </a:glow>
              </a:effectLst>
              <a:latin typeface="Calibri"/>
            </a:endParaRPr>
          </a:p>
          <a:p>
            <a:pPr algn="ctr">
              <a:defRPr/>
            </a:pPr>
            <a:r>
              <a:rPr lang="ru-RU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МБДОУ «Детский сад №21»</a:t>
            </a:r>
          </a:p>
        </p:txBody>
      </p:sp>
      <p:pic>
        <p:nvPicPr>
          <p:cNvPr id="2050" name="Picture 2" descr="C:\Users\petrova-il\Desktop\РАБОТА Моисеева\Мероприятия\ГПС\Фотографии награждаемых\Лобова Ирина Адольфовна, воспитатель дс 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27669"/>
            <a:ext cx="4464496" cy="5169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52454"/>
      </p:ext>
    </p:extLst>
  </p:cSld>
  <p:clrMapOvr>
    <a:masterClrMapping/>
  </p:clrMapOvr>
  <p:transition spd="slow" advTm="15807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1213</TotalTime>
  <Words>1005</Words>
  <Application>Microsoft Office PowerPoint</Application>
  <PresentationFormat>Экран (4:3)</PresentationFormat>
  <Paragraphs>133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Справедливость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Леонидовна ИЛ. Петрова</dc:creator>
  <cp:lastModifiedBy>Ирина Леонидовна ИЛ. Петрова</cp:lastModifiedBy>
  <cp:revision>139</cp:revision>
  <dcterms:created xsi:type="dcterms:W3CDTF">2020-07-27T10:43:31Z</dcterms:created>
  <dcterms:modified xsi:type="dcterms:W3CDTF">2020-09-02T06:15:48Z</dcterms:modified>
</cp:coreProperties>
</file>