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" r:id="rId3"/>
    <p:sldId id="289" r:id="rId4"/>
    <p:sldId id="290" r:id="rId5"/>
    <p:sldId id="335" r:id="rId6"/>
    <p:sldId id="336" r:id="rId7"/>
    <p:sldId id="258" r:id="rId8"/>
    <p:sldId id="261" r:id="rId9"/>
    <p:sldId id="262" r:id="rId10"/>
    <p:sldId id="263" r:id="rId11"/>
    <p:sldId id="264" r:id="rId12"/>
    <p:sldId id="319" r:id="rId13"/>
    <p:sldId id="320" r:id="rId14"/>
    <p:sldId id="321" r:id="rId15"/>
    <p:sldId id="322" r:id="rId16"/>
    <p:sldId id="291" r:id="rId17"/>
    <p:sldId id="325" r:id="rId18"/>
    <p:sldId id="337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9" r:id="rId27"/>
    <p:sldId id="338" r:id="rId28"/>
    <p:sldId id="292" r:id="rId29"/>
    <p:sldId id="29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ogazeta.ru/ivo/info/14634.html" TargetMode="External"/><Relationship Id="rId2" Type="http://schemas.openxmlformats.org/officeDocument/2006/relationships/hyperlink" Target="http://www.youtube.com/watch?v=7HPduprYaQ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408380032657430/?fref=ts" TargetMode="External"/><Relationship Id="rId4" Type="http://schemas.openxmlformats.org/officeDocument/2006/relationships/hyperlink" Target="http://vogazeta.ru/ivo/info/N124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2880319"/>
          </a:xfrm>
        </p:spPr>
        <p:txBody>
          <a:bodyPr>
            <a:noAutofit/>
          </a:bodyPr>
          <a:lstStyle/>
          <a:p>
            <a:r>
              <a:rPr lang="ru-RU" sz="3200" dirty="0"/>
              <a:t>Методический семинар</a:t>
            </a:r>
            <a:br>
              <a:rPr lang="ru-RU" sz="3200" dirty="0"/>
            </a:br>
            <a:r>
              <a:rPr lang="ru-RU" sz="3200" b="1" dirty="0"/>
              <a:t>МЕТАПРЕДМЕТНЫЕ ОБРАЗОВАТЕЛЬНЫЕ РЕЗУЛЬТАТЫ ФГОС:</a:t>
            </a:r>
            <a:r>
              <a:rPr lang="ru-RU" sz="3200"/>
              <a:t/>
            </a:r>
            <a:br>
              <a:rPr lang="ru-RU" sz="3200"/>
            </a:br>
            <a:r>
              <a:rPr lang="ru-RU" sz="3200" b="1" smtClean="0"/>
              <a:t>способы </a:t>
            </a:r>
            <a:r>
              <a:rPr lang="ru-RU" sz="3200" b="1" dirty="0" smtClean="0"/>
              <a:t>формирования </a:t>
            </a:r>
            <a:r>
              <a:rPr lang="ru-RU" sz="3200" b="1" smtClean="0"/>
              <a:t>и измерения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84984"/>
            <a:ext cx="8712968" cy="3312368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ru-RU" sz="1400" dirty="0" smtClean="0"/>
              <a:t>. </a:t>
            </a:r>
          </a:p>
          <a:p>
            <a:pPr algn="r">
              <a:lnSpc>
                <a:spcPct val="120000"/>
              </a:lnSpc>
            </a:pPr>
            <a:r>
              <a:rPr lang="ru-RU" sz="2000" b="1" dirty="0" smtClean="0"/>
              <a:t>Сергей </a:t>
            </a:r>
            <a:r>
              <a:rPr lang="ru-RU" sz="2000" b="1" dirty="0" err="1" smtClean="0"/>
              <a:t>Медведчиков</a:t>
            </a:r>
            <a:r>
              <a:rPr lang="ru-RU" sz="2000" b="1" dirty="0" smtClean="0"/>
              <a:t>, </a:t>
            </a:r>
          </a:p>
          <a:p>
            <a:pPr algn="r"/>
            <a:r>
              <a:rPr lang="ru-RU" sz="2000" dirty="0" smtClean="0"/>
              <a:t>директор </a:t>
            </a:r>
            <a:r>
              <a:rPr lang="ru-RU" sz="2000" dirty="0"/>
              <a:t>школы  развития «НооГен</a:t>
            </a:r>
            <a:r>
              <a:rPr lang="ru-RU" sz="2000" dirty="0" smtClean="0"/>
              <a:t>»,</a:t>
            </a:r>
          </a:p>
          <a:p>
            <a:pPr algn="r"/>
            <a:r>
              <a:rPr lang="ru-RU" sz="2000" dirty="0" smtClean="0"/>
              <a:t>один </a:t>
            </a:r>
            <a:r>
              <a:rPr lang="ru-RU" sz="2000" dirty="0"/>
              <a:t>из авторов группы проектов «Образовательный экстрим»,</a:t>
            </a:r>
          </a:p>
          <a:p>
            <a:pPr algn="r"/>
            <a:r>
              <a:rPr lang="ru-RU" sz="2000" b="1" dirty="0" smtClean="0"/>
              <a:t>Елена Ушакова</a:t>
            </a:r>
          </a:p>
          <a:p>
            <a:pPr algn="r"/>
            <a:r>
              <a:rPr lang="ru-RU" sz="2000" dirty="0" smtClean="0"/>
              <a:t>ф</a:t>
            </a:r>
            <a:r>
              <a:rPr lang="ru-RU" sz="2000" dirty="0" smtClean="0"/>
              <a:t>едеральный эксперт в сфере разработки и внедрения</a:t>
            </a:r>
            <a:br>
              <a:rPr lang="ru-RU" sz="2000" dirty="0" smtClean="0"/>
            </a:br>
            <a:r>
              <a:rPr lang="ru-RU" sz="2000" dirty="0" smtClean="0"/>
              <a:t>систем оценки качества образования, автор школы «Умка» (г. Новосибирск) </a:t>
            </a:r>
            <a:endParaRPr lang="ru-RU" sz="2000" dirty="0"/>
          </a:p>
          <a:p>
            <a:pPr algn="r">
              <a:lnSpc>
                <a:spcPct val="120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329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/>
              <a:t>ФГОС: требования к </a:t>
            </a:r>
            <a:r>
              <a:rPr lang="ru-RU" dirty="0" err="1"/>
              <a:t>метапредметным</a:t>
            </a:r>
            <a:r>
              <a:rPr lang="ru-RU" dirty="0"/>
              <a:t> результатам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10. </a:t>
            </a:r>
            <a:r>
              <a:rPr lang="ru-RU" b="1" dirty="0" err="1"/>
              <a:t>Метапредметные</a:t>
            </a:r>
            <a:r>
              <a:rPr lang="ru-RU" b="1" dirty="0"/>
              <a:t> результаты освоения основной образовательной программы основного общего образования </a:t>
            </a:r>
            <a:r>
              <a:rPr lang="ru-RU" dirty="0"/>
              <a:t>должны отражать: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 умение  определять </a:t>
            </a:r>
            <a:r>
              <a:rPr lang="ru-RU" dirty="0">
                <a:solidFill>
                  <a:srgbClr val="FF0000"/>
                </a:solidFill>
              </a:rPr>
              <a:t>понятия</a:t>
            </a:r>
            <a:r>
              <a:rPr lang="ru-RU" dirty="0"/>
              <a:t>, создавать </a:t>
            </a:r>
            <a:r>
              <a:rPr lang="ru-RU" dirty="0">
                <a:solidFill>
                  <a:srgbClr val="FF0000"/>
                </a:solidFill>
              </a:rPr>
              <a:t>обобщения</a:t>
            </a:r>
            <a:r>
              <a:rPr lang="ru-RU" dirty="0"/>
              <a:t>, устанавливать </a:t>
            </a:r>
            <a:r>
              <a:rPr lang="ru-RU" dirty="0">
                <a:solidFill>
                  <a:srgbClr val="FF0000"/>
                </a:solidFill>
              </a:rPr>
              <a:t>аналогии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классифицировать</a:t>
            </a:r>
            <a:r>
              <a:rPr lang="ru-RU" dirty="0"/>
              <a:t>,   самостоятельно выбирать основания и критерии для классификации, устанавливать </a:t>
            </a:r>
            <a:r>
              <a:rPr lang="ru-RU" dirty="0">
                <a:solidFill>
                  <a:srgbClr val="FF0000"/>
                </a:solidFill>
              </a:rPr>
              <a:t>причинно-следственные связи</a:t>
            </a:r>
            <a:r>
              <a:rPr lang="ru-RU" dirty="0"/>
              <a:t>, строить  логическое рассуждение, </a:t>
            </a:r>
            <a:r>
              <a:rPr lang="ru-RU" dirty="0">
                <a:solidFill>
                  <a:srgbClr val="FF0000"/>
                </a:solidFill>
              </a:rPr>
              <a:t>умозаключение</a:t>
            </a:r>
            <a:r>
              <a:rPr lang="ru-RU" dirty="0"/>
              <a:t> (индуктивное, дедуктивное  и по аналогии) и делать выводы;</a:t>
            </a:r>
          </a:p>
          <a:p>
            <a:pPr marL="0" indent="0">
              <a:buNone/>
            </a:pPr>
            <a:r>
              <a:rPr lang="ru-RU" dirty="0"/>
              <a:t>7) умение создавать, применять и преобразовывать </a:t>
            </a:r>
            <a:r>
              <a:rPr lang="ru-RU" dirty="0">
                <a:solidFill>
                  <a:srgbClr val="FF0000"/>
                </a:solidFill>
              </a:rPr>
              <a:t>знаки и символы, модели и схемы</a:t>
            </a:r>
            <a:r>
              <a:rPr lang="ru-RU" dirty="0"/>
              <a:t> для решения учебных и познавательных задач;</a:t>
            </a:r>
          </a:p>
          <a:p>
            <a:pPr marL="0" indent="0">
              <a:buNone/>
            </a:pPr>
            <a:r>
              <a:rPr lang="ru-RU" dirty="0"/>
              <a:t>8) </a:t>
            </a:r>
            <a:r>
              <a:rPr lang="ru-RU" dirty="0">
                <a:solidFill>
                  <a:srgbClr val="FF0000"/>
                </a:solidFill>
              </a:rPr>
              <a:t>смысловое чтение</a:t>
            </a:r>
            <a:r>
              <a:rPr lang="ru-RU" dirty="0"/>
              <a:t>;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33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ФГОС: требования к </a:t>
            </a:r>
            <a:r>
              <a:rPr lang="ru-RU" dirty="0" err="1"/>
              <a:t>метапредметным</a:t>
            </a:r>
            <a:r>
              <a:rPr lang="ru-RU" dirty="0"/>
              <a:t> результатам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3800" dirty="0"/>
              <a:t>0. </a:t>
            </a:r>
            <a:r>
              <a:rPr lang="ru-RU" sz="3800" b="1" dirty="0" err="1"/>
              <a:t>Метапредметные</a:t>
            </a:r>
            <a:r>
              <a:rPr lang="ru-RU" sz="3800" b="1" dirty="0"/>
              <a:t> результаты освоения основной образовательной программы основного общего образования </a:t>
            </a:r>
            <a:r>
              <a:rPr lang="ru-RU" sz="3800" dirty="0"/>
              <a:t>должны отражать:</a:t>
            </a:r>
          </a:p>
          <a:p>
            <a:pPr marL="0" indent="0">
              <a:buNone/>
            </a:pPr>
            <a:r>
              <a:rPr lang="ru-RU" sz="3800" dirty="0" smtClean="0"/>
              <a:t>…</a:t>
            </a:r>
            <a:endParaRPr lang="ru-RU" sz="3800" dirty="0"/>
          </a:p>
          <a:p>
            <a:pPr marL="0" indent="0">
              <a:buNone/>
            </a:pPr>
            <a:r>
              <a:rPr lang="ru-RU" sz="3800" dirty="0" smtClean="0"/>
              <a:t>9</a:t>
            </a:r>
            <a:r>
              <a:rPr lang="ru-RU" sz="3800" dirty="0"/>
              <a:t>) умение организовывать  учебное </a:t>
            </a:r>
            <a:r>
              <a:rPr lang="ru-RU" sz="3800" dirty="0">
                <a:solidFill>
                  <a:srgbClr val="FF0000"/>
                </a:solidFill>
              </a:rPr>
              <a:t>сотрудничество и совместную деятельность </a:t>
            </a:r>
            <a:r>
              <a:rPr lang="ru-RU" sz="3800" dirty="0"/>
              <a:t>с учителем и сверстниками;   работать индивидуально и в группе:</a:t>
            </a:r>
            <a:r>
              <a:rPr lang="ru-RU" sz="3800" b="1" dirty="0"/>
              <a:t> </a:t>
            </a:r>
            <a:r>
              <a:rPr lang="ru-RU" sz="3800" dirty="0"/>
              <a:t>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 </a:t>
            </a:r>
          </a:p>
          <a:p>
            <a:pPr marL="0" indent="0">
              <a:buNone/>
            </a:pPr>
            <a:r>
              <a:rPr lang="ru-RU" sz="3800" dirty="0"/>
              <a:t>10) умение осознанно использовать речевые </a:t>
            </a:r>
            <a:r>
              <a:rPr lang="ru-RU" sz="3800" dirty="0">
                <a:solidFill>
                  <a:srgbClr val="FF0000"/>
                </a:solidFill>
              </a:rPr>
              <a:t>средства</a:t>
            </a:r>
            <a:r>
              <a:rPr lang="ru-RU" sz="3800" dirty="0"/>
              <a:t> в соответствии с задачей </a:t>
            </a:r>
            <a:r>
              <a:rPr lang="ru-RU" sz="3800" dirty="0">
                <a:solidFill>
                  <a:srgbClr val="FF0000"/>
                </a:solidFill>
              </a:rPr>
              <a:t>коммуникации</a:t>
            </a:r>
            <a:r>
              <a:rPr lang="ru-RU" sz="3800" dirty="0"/>
              <a:t> для </a:t>
            </a:r>
            <a:r>
              <a:rPr lang="ru-RU" sz="3800" dirty="0">
                <a:solidFill>
                  <a:srgbClr val="FF0000"/>
                </a:solidFill>
              </a:rPr>
              <a:t>выражения своих чувств</a:t>
            </a:r>
            <a:r>
              <a:rPr lang="ru-RU" sz="3800" dirty="0"/>
              <a:t>, мыслей и потребностей; </a:t>
            </a:r>
            <a:r>
              <a:rPr lang="ru-RU" sz="3800" dirty="0">
                <a:solidFill>
                  <a:srgbClr val="FF0000"/>
                </a:solidFill>
              </a:rPr>
              <a:t>планирования и регуляции своей деятельности</a:t>
            </a:r>
            <a:r>
              <a:rPr lang="ru-RU" sz="3800" dirty="0"/>
              <a:t>;  владение устной и письменной речью, монологической контекстной речью; </a:t>
            </a:r>
          </a:p>
          <a:p>
            <a:pPr marL="0" indent="0">
              <a:buNone/>
            </a:pPr>
            <a:r>
              <a:rPr lang="ru-RU" sz="3800" dirty="0"/>
              <a:t>11) формирование и развитие компетентности в области использования </a:t>
            </a:r>
            <a:r>
              <a:rPr lang="ru-RU" sz="3800" dirty="0">
                <a:solidFill>
                  <a:srgbClr val="FF0000"/>
                </a:solidFill>
              </a:rPr>
              <a:t>информационно-коммуникационных технологий </a:t>
            </a:r>
            <a:r>
              <a:rPr lang="ru-RU" sz="3800" dirty="0"/>
              <a:t>(далее ИКТ– компетенции);</a:t>
            </a:r>
          </a:p>
          <a:p>
            <a:pPr marL="0" indent="0">
              <a:buNone/>
            </a:pPr>
            <a:r>
              <a:rPr lang="ru-RU" sz="3800" dirty="0"/>
              <a:t>12) формирование и развитие </a:t>
            </a:r>
            <a:r>
              <a:rPr lang="ru-RU" sz="3800" dirty="0">
                <a:solidFill>
                  <a:srgbClr val="FF0000"/>
                </a:solidFill>
              </a:rPr>
              <a:t>экологического мышления</a:t>
            </a:r>
            <a:r>
              <a:rPr lang="ru-RU" sz="3800" dirty="0"/>
              <a:t>, умение применять его в познавательной, коммуникативной, социальной практике и профессиональной ориентации.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6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1.Общемыслительные общенаучные умения, владение соответствующими понятиями</a:t>
            </a:r>
          </a:p>
          <a:p>
            <a:pPr marL="0" indent="0">
              <a:buNone/>
            </a:pPr>
            <a:r>
              <a:rPr lang="ru-RU" dirty="0" smtClean="0"/>
              <a:t>2.Умение учиться (учебная деятельность)</a:t>
            </a:r>
          </a:p>
          <a:p>
            <a:pPr marL="0" indent="0">
              <a:buNone/>
            </a:pPr>
            <a:r>
              <a:rPr lang="ru-RU" dirty="0" smtClean="0"/>
              <a:t>3.Коммуникативное умение</a:t>
            </a:r>
          </a:p>
          <a:p>
            <a:pPr marL="0" indent="0">
              <a:buNone/>
            </a:pPr>
            <a:r>
              <a:rPr lang="ru-RU" dirty="0" smtClean="0"/>
              <a:t>4.Информационное умение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1.Общемыслительные общенаучные умения, владение соответствующими понятиями:</a:t>
            </a:r>
          </a:p>
          <a:p>
            <a:pPr>
              <a:buFontTx/>
              <a:buChar char="-"/>
            </a:pPr>
            <a:r>
              <a:rPr lang="ru-RU" dirty="0"/>
              <a:t>м</a:t>
            </a:r>
            <a:r>
              <a:rPr lang="ru-RU" dirty="0" smtClean="0"/>
              <a:t>оделирование (в частности, математическое), экспериментирование, наблюдение и описание, доказательство, поиск и формулирование закономерностей, классификация, сравнение…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еревод информации из одного вида в другой (текст – график – схема – таблица - …)</a:t>
            </a:r>
          </a:p>
          <a:p>
            <a:pPr>
              <a:buFontTx/>
              <a:buChar char="-"/>
            </a:pPr>
            <a:r>
              <a:rPr lang="ru-RU" dirty="0"/>
              <a:t>ч</a:t>
            </a:r>
            <a:r>
              <a:rPr lang="ru-RU" dirty="0" smtClean="0"/>
              <a:t>исло, величина, фигура, функция, график…</a:t>
            </a:r>
          </a:p>
          <a:p>
            <a:pPr>
              <a:buFontTx/>
              <a:buChar char="-"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На каком предметном материале формируются эти умения, осваиваются эти понятия? Как каких занятиях? У каких педагогов?</a:t>
            </a:r>
          </a:p>
          <a:p>
            <a:pPr marL="0" indent="0">
              <a:buNone/>
            </a:pPr>
            <a:r>
              <a:rPr lang="ru-RU" dirty="0" smtClean="0"/>
              <a:t>Связь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умений!!!</a:t>
            </a:r>
          </a:p>
        </p:txBody>
      </p:sp>
    </p:spTree>
    <p:extLst>
      <p:ext uri="{BB962C8B-B14F-4D97-AF65-F5344CB8AC3E}">
        <p14:creationId xmlns:p14="http://schemas.microsoft.com/office/powerpoint/2010/main" val="11006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1.Общемыслительные общенаучные умения, владение соответствующими понятиями:</a:t>
            </a:r>
          </a:p>
          <a:p>
            <a:pPr marL="0" indent="0">
              <a:buNone/>
            </a:pPr>
            <a:r>
              <a:rPr lang="ru-RU" dirty="0" smtClean="0"/>
              <a:t>2.Умение учиться (учебная деятельность) </a:t>
            </a:r>
          </a:p>
          <a:p>
            <a:pPr>
              <a:buFontTx/>
              <a:buChar char="-"/>
            </a:pPr>
            <a:r>
              <a:rPr lang="ru-RU" dirty="0" smtClean="0"/>
              <a:t>удержание учебной задачи, анализ условий и понимание требуемого результата, умение спланировать решение, найти недостающие ресурсы и получить результат, соотнести полученный результат с задачей…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амо-оценка, само-контроль, умение спланировать собственную </a:t>
            </a:r>
            <a:r>
              <a:rPr lang="ru-RU" dirty="0" err="1" smtClean="0"/>
              <a:t>обр.траекторию</a:t>
            </a:r>
            <a:r>
              <a:rPr lang="ru-RU" dirty="0" smtClean="0"/>
              <a:t> (ИОП)</a:t>
            </a:r>
          </a:p>
          <a:p>
            <a:pPr marL="0" indent="0">
              <a:buNone/>
            </a:pPr>
            <a:r>
              <a:rPr lang="ru-RU" dirty="0" smtClean="0"/>
              <a:t>3.Коммуникативное умение</a:t>
            </a:r>
          </a:p>
          <a:p>
            <a:pPr marL="0" indent="0">
              <a:buNone/>
            </a:pPr>
            <a:r>
              <a:rPr lang="ru-RU" dirty="0" smtClean="0"/>
              <a:t>4.Информационное умение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0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Оцените уровень </a:t>
            </a:r>
            <a:r>
              <a:rPr lang="ru-RU" sz="3600" dirty="0" err="1" smtClean="0"/>
              <a:t>сформированности</a:t>
            </a:r>
            <a:r>
              <a:rPr lang="ru-RU" sz="3600" dirty="0" smtClean="0"/>
              <a:t> МП-образовательных результатов у своих учеников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1.Общемыслительные общенаучные умения, владение соответствующими понятиями</a:t>
            </a:r>
          </a:p>
          <a:p>
            <a:pPr marL="0" indent="0">
              <a:buNone/>
            </a:pPr>
            <a:r>
              <a:rPr lang="ru-RU" dirty="0"/>
              <a:t>2.Умение учиться (учебная деятельность)</a:t>
            </a:r>
          </a:p>
          <a:p>
            <a:pPr marL="0" indent="0">
              <a:buNone/>
            </a:pPr>
            <a:r>
              <a:rPr lang="ru-RU" dirty="0"/>
              <a:t>3.Коммуникативное умение</a:t>
            </a:r>
          </a:p>
          <a:p>
            <a:pPr marL="0" indent="0">
              <a:buNone/>
            </a:pPr>
            <a:r>
              <a:rPr lang="ru-RU" dirty="0"/>
              <a:t>4.Информационное умение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самое западающее? В чем они сильны? Конкретизируйте умения!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0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показал пробный мониторинг  МП-умений весны 2013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Наиболее проблемные умения:</a:t>
            </a:r>
          </a:p>
          <a:p>
            <a:pPr lvl="1"/>
            <a:r>
              <a:rPr lang="ru-RU" dirty="0" smtClean="0"/>
              <a:t>Самооценка</a:t>
            </a:r>
            <a:endParaRPr lang="ru-RU" dirty="0"/>
          </a:p>
          <a:p>
            <a:pPr lvl="1"/>
            <a:r>
              <a:rPr lang="ru-RU" dirty="0"/>
              <a:t>Моделирование</a:t>
            </a:r>
          </a:p>
          <a:p>
            <a:pPr lvl="1"/>
            <a:r>
              <a:rPr lang="ru-RU" dirty="0"/>
              <a:t>Продуктивное действие в ситуации </a:t>
            </a:r>
            <a:r>
              <a:rPr lang="ru-RU" dirty="0" smtClean="0"/>
              <a:t>неопределенности</a:t>
            </a:r>
          </a:p>
          <a:p>
            <a:pPr lvl="1"/>
            <a:r>
              <a:rPr lang="ru-RU" dirty="0" smtClean="0"/>
              <a:t>Совершение предметного действия в ситуации «зашумленности»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Позиция педагогов: детям не должно быть трудно, они должны справляться, им должно быть понятно, что делать. Не нужно хитростей и уловок!</a:t>
            </a:r>
          </a:p>
        </p:txBody>
      </p:sp>
    </p:spTree>
    <p:extLst>
      <p:ext uri="{BB962C8B-B14F-4D97-AF65-F5344CB8AC3E}">
        <p14:creationId xmlns:p14="http://schemas.microsoft.com/office/powerpoint/2010/main" val="1808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МП-результаты и ОГЭ, ЕГЭ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Новые способы государственной аттестации (две модели)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2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проектировать МП-форматы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ru-RU" dirty="0" smtClean="0"/>
              <a:t>Специфика, лицо школы</a:t>
            </a:r>
          </a:p>
          <a:p>
            <a:r>
              <a:rPr lang="ru-RU" dirty="0" smtClean="0"/>
              <a:t>От предметных областей, но лучше на пересечении</a:t>
            </a:r>
          </a:p>
          <a:p>
            <a:r>
              <a:rPr lang="ru-RU" dirty="0" err="1" smtClean="0"/>
              <a:t>Возрастосообразность</a:t>
            </a:r>
            <a:endParaRPr lang="ru-RU" dirty="0" smtClean="0"/>
          </a:p>
          <a:p>
            <a:r>
              <a:rPr lang="ru-RU" smtClean="0"/>
              <a:t>Малые </a:t>
            </a:r>
            <a:r>
              <a:rPr lang="ru-RU" dirty="0"/>
              <a:t>– средние – большие формы в ООП</a:t>
            </a:r>
          </a:p>
          <a:p>
            <a:r>
              <a:rPr lang="ru-RU" smtClean="0"/>
              <a:t>Проба </a:t>
            </a:r>
            <a:r>
              <a:rPr lang="ru-RU" dirty="0"/>
              <a:t>+ обсуждение с детьми / аттестация</a:t>
            </a:r>
          </a:p>
          <a:p>
            <a:r>
              <a:rPr lang="ru-RU" dirty="0" smtClean="0"/>
              <a:t>Виды и уровни МП-результатов, «мера неопределенности» (ставим разные акценты)</a:t>
            </a:r>
          </a:p>
        </p:txBody>
      </p:sp>
    </p:spTree>
    <p:extLst>
      <p:ext uri="{BB962C8B-B14F-4D97-AF65-F5344CB8AC3E}">
        <p14:creationId xmlns:p14="http://schemas.microsoft.com/office/powerpoint/2010/main" val="238758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Уровни образовательных результатов = образовательных ситуаций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Репродуктивный</a:t>
            </a:r>
          </a:p>
          <a:p>
            <a:pPr marL="514350" indent="-514350">
              <a:buAutoNum type="arabicPeriod"/>
            </a:pPr>
            <a:r>
              <a:rPr lang="ru-RU" dirty="0" smtClean="0"/>
              <a:t>Эвристический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Творческий </a:t>
            </a:r>
          </a:p>
          <a:p>
            <a:pPr marL="0" indent="0">
              <a:buNone/>
            </a:pPr>
            <a:r>
              <a:rPr lang="ru-RU" dirty="0" smtClean="0"/>
              <a:t>Приведите примеры?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4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Публикации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79388" y="1052737"/>
            <a:ext cx="8856662" cy="55449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/>
              <a:t>ЛЕТНИЕ ШКОЛЫ НооГен: образовательный экстрим. Москва, 2005</a:t>
            </a:r>
          </a:p>
          <a:p>
            <a:pPr marL="0" indent="0">
              <a:buNone/>
            </a:pPr>
            <a:r>
              <a:rPr lang="ru-RU" sz="2800" dirty="0" smtClean="0"/>
              <a:t>МАЛЫШИ И КУЛЬТУРА: первые открытия в детском саду, начальной школе и дома. Москва, 2013</a:t>
            </a:r>
          </a:p>
          <a:p>
            <a:pPr marL="0" indent="0">
              <a:buNone/>
            </a:pPr>
            <a:r>
              <a:rPr lang="ru-RU" sz="2800" dirty="0" smtClean="0"/>
              <a:t>УЧЕБА С АЗАРТОМ: хрестоматия мотивирующих внеурочных форматов образования (из опыта группы НооГен). </a:t>
            </a:r>
            <a:r>
              <a:rPr lang="ru-RU" sz="2800" dirty="0" err="1" smtClean="0"/>
              <a:t>Спб</a:t>
            </a:r>
            <a:r>
              <a:rPr lang="ru-RU" sz="2800" dirty="0" smtClean="0"/>
              <a:t>, 2014</a:t>
            </a:r>
          </a:p>
          <a:p>
            <a:pPr marL="0" indent="0">
              <a:buNone/>
            </a:pPr>
            <a:r>
              <a:rPr lang="en-US" sz="2800" dirty="0"/>
              <a:t>Educational extreme | Maria </a:t>
            </a:r>
            <a:r>
              <a:rPr lang="en-US" sz="2800" dirty="0" err="1"/>
              <a:t>Mirkes</a:t>
            </a:r>
            <a:r>
              <a:rPr lang="en-US" sz="2800" dirty="0"/>
              <a:t> | </a:t>
            </a:r>
            <a:r>
              <a:rPr lang="en-US" sz="2800" dirty="0" err="1"/>
              <a:t>TEDxNovosibirsk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http://www.youtube.com/watch?v=7HPduprYaQ4</a:t>
            </a:r>
            <a:r>
              <a:rPr lang="ru-RU" sz="2800" dirty="0" smtClean="0"/>
              <a:t> </a:t>
            </a:r>
          </a:p>
          <a:p>
            <a:r>
              <a:rPr lang="en-US" sz="2800" dirty="0" smtClean="0">
                <a:hlinkClick r:id="rId3"/>
              </a:rPr>
              <a:t>http://vogazeta.ru/ivo/info/14634.html</a:t>
            </a:r>
            <a:r>
              <a:rPr lang="ru-RU" sz="2800" dirty="0" smtClean="0"/>
              <a:t> </a:t>
            </a:r>
          </a:p>
          <a:p>
            <a:r>
              <a:rPr lang="en-US" sz="2800" dirty="0" smtClean="0">
                <a:hlinkClick r:id="rId4"/>
              </a:rPr>
              <a:t>http://vogazeta.ru/ivo/info/N124.html</a:t>
            </a:r>
            <a:endParaRPr lang="ru-RU" sz="2800" dirty="0" smtClean="0"/>
          </a:p>
          <a:p>
            <a:r>
              <a:rPr lang="en-US" sz="2800" dirty="0" smtClean="0">
                <a:hlinkClick r:id="rId5"/>
              </a:rPr>
              <a:t>https://www.facebook.com/groups/408380032657430/?fref=ts</a:t>
            </a:r>
            <a:endParaRPr lang="ru-RU" sz="28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01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Составляем программу предметной области (часть ООП школы)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МП-результаты разных уровней // образовательные форматы, модули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01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предметной области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8411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Обр.результаты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Модуль1.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Модуль2.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Модуль3.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9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предметной области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719437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Обр.результаты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М1. Урок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М2.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М3.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ХХХ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МП3.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предметной области. Пример: математика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8351"/>
              </p:ext>
            </p:extLst>
          </p:nvPr>
        </p:nvGraphicFramePr>
        <p:xfrm>
          <a:off x="107504" y="1700808"/>
          <a:ext cx="8928992" cy="426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864096"/>
                <a:gridCol w="864096"/>
                <a:gridCol w="1008112"/>
                <a:gridCol w="1224136"/>
                <a:gridCol w="1152128"/>
                <a:gridCol w="1224136"/>
                <a:gridCol w="1368152"/>
              </a:tblGrid>
              <a:tr h="936104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Обр.результаты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М1. Урок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М2.</a:t>
                      </a:r>
                      <a:r>
                        <a:rPr lang="ru-RU" sz="1600" baseline="0" dirty="0" smtClean="0"/>
                        <a:t> Урок2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М3. </a:t>
                      </a:r>
                      <a:r>
                        <a:rPr lang="ru-RU" sz="1600" dirty="0" err="1" smtClean="0"/>
                        <a:t>Матбой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М4. Полигоны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М5. НГ-задачи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М6. Обр. путешествия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М7. Старшие</a:t>
                      </a:r>
                      <a:r>
                        <a:rPr lang="ru-RU" sz="1600" baseline="0" dirty="0" smtClean="0"/>
                        <a:t> для младших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МП1. Моделирование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Х, 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МП2. Экспертиза</a:t>
                      </a:r>
                      <a:r>
                        <a:rPr lang="ru-RU" sz="1600" baseline="0" dirty="0" smtClean="0"/>
                        <a:t> и </a:t>
                      </a:r>
                      <a:r>
                        <a:rPr lang="ru-RU" sz="1600" baseline="0" dirty="0" err="1" smtClean="0"/>
                        <a:t>самоэкспертиза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Х, 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МП3.Определение понятий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…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Не путаем с задачами со звездочками и </a:t>
            </a:r>
            <a:r>
              <a:rPr lang="ru-RU" dirty="0" err="1" smtClean="0"/>
              <a:t>олимп.задачами</a:t>
            </a:r>
            <a:r>
              <a:rPr lang="ru-RU" dirty="0" smtClean="0"/>
              <a:t>!!!</a:t>
            </a:r>
          </a:p>
          <a:p>
            <a:pPr marL="0" indent="0">
              <a:buNone/>
            </a:pPr>
            <a:r>
              <a:rPr lang="ru-RU" dirty="0" smtClean="0"/>
              <a:t>Должны быть все уровни? </a:t>
            </a:r>
          </a:p>
          <a:p>
            <a:pPr marL="0" indent="0">
              <a:buNone/>
            </a:pPr>
            <a:r>
              <a:rPr lang="ru-RU" dirty="0" smtClean="0"/>
              <a:t>Для всех ребят?</a:t>
            </a:r>
          </a:p>
          <a:p>
            <a:pPr marL="0" indent="0">
              <a:buNone/>
            </a:pPr>
            <a:r>
              <a:rPr lang="ru-RU" dirty="0" smtClean="0"/>
              <a:t>Как проба или как глубокое продвижение?</a:t>
            </a:r>
          </a:p>
          <a:p>
            <a:pPr marL="0" indent="0">
              <a:buNone/>
            </a:pPr>
            <a:r>
              <a:rPr lang="ru-RU" dirty="0" smtClean="0"/>
              <a:t>Как часто?</a:t>
            </a:r>
          </a:p>
          <a:p>
            <a:pPr marL="0" indent="0">
              <a:buNone/>
            </a:pPr>
            <a:r>
              <a:rPr lang="ru-RU" dirty="0" smtClean="0"/>
              <a:t>Формирование и оценивание должны быть связаны – «формирующее оценивание»</a:t>
            </a:r>
          </a:p>
          <a:p>
            <a:pPr marL="0" indent="0">
              <a:buNone/>
            </a:pPr>
            <a:r>
              <a:rPr lang="ru-RU" dirty="0" smtClean="0"/>
              <a:t>На базовом предметном материале!!!</a:t>
            </a:r>
          </a:p>
          <a:p>
            <a:pPr marL="0" indent="0">
              <a:buNone/>
            </a:pPr>
            <a:r>
              <a:rPr lang="ru-RU" dirty="0" smtClean="0"/>
              <a:t>Вместе с другими предметными областями?</a:t>
            </a:r>
          </a:p>
          <a:p>
            <a:pPr marL="0" indent="0">
              <a:buNone/>
            </a:pPr>
            <a:r>
              <a:rPr lang="ru-RU" dirty="0" smtClean="0"/>
              <a:t>В комплексе несколько форматов?</a:t>
            </a:r>
          </a:p>
          <a:p>
            <a:pPr marL="0" indent="0">
              <a:buNone/>
            </a:pPr>
            <a:r>
              <a:rPr lang="ru-RU" dirty="0" smtClean="0"/>
              <a:t>Что за субъект отслеживает полноту таблицы?</a:t>
            </a:r>
          </a:p>
          <a:p>
            <a:pPr marL="0" indent="0">
              <a:buNone/>
            </a:pPr>
            <a:r>
              <a:rPr lang="ru-RU" dirty="0" smtClean="0"/>
              <a:t>Как это связано с ОГЭ и ЕГЭ?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86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Учебный план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53108"/>
              </p:ext>
            </p:extLst>
          </p:nvPr>
        </p:nvGraphicFramePr>
        <p:xfrm>
          <a:off x="107504" y="1124744"/>
          <a:ext cx="8856984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175"/>
                <a:gridCol w="1086065"/>
                <a:gridCol w="2255815"/>
                <a:gridCol w="1432234"/>
                <a:gridCol w="1856567"/>
                <a:gridCol w="1152128"/>
              </a:tblGrid>
              <a:tr h="70152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Погружения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Практикумы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Участие в состязаниях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Проектная </a:t>
                      </a:r>
                      <a:r>
                        <a:rPr lang="ru-RU" sz="2000" dirty="0" err="1" smtClean="0"/>
                        <a:t>деят-ть</a:t>
                      </a:r>
                      <a:endParaRPr lang="ru-RU" sz="2000" dirty="0"/>
                    </a:p>
                  </a:txBody>
                  <a:tcPr/>
                </a:tc>
              </a:tr>
              <a:tr h="19041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Математика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40 -уроки1</a:t>
                      </a:r>
                    </a:p>
                    <a:p>
                      <a:r>
                        <a:rPr lang="ru-RU" sz="2000" dirty="0" smtClean="0"/>
                        <a:t>40 -уроки2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</a:t>
                      </a:r>
                      <a:r>
                        <a:rPr lang="ru-RU" sz="2000" baseline="0" dirty="0" smtClean="0"/>
                        <a:t> – решение предметных учебных задач предельного типа, тренинги, лаборатории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– полигоны измерений, Сезон </a:t>
                      </a:r>
                      <a:r>
                        <a:rPr lang="ru-RU" sz="2000" dirty="0" err="1" smtClean="0"/>
                        <a:t>матем.игр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baseline="0" dirty="0" smtClean="0"/>
                        <a:t>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– </a:t>
                      </a:r>
                      <a:r>
                        <a:rPr lang="ru-RU" sz="2000" dirty="0" err="1" smtClean="0"/>
                        <a:t>матем.бой</a:t>
                      </a:r>
                      <a:r>
                        <a:rPr lang="ru-RU" sz="2000" dirty="0" smtClean="0"/>
                        <a:t>, соревнование с гимназией, участие в полигонах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10 - … </a:t>
                      </a:r>
                      <a:endParaRPr lang="ru-RU" sz="2000" dirty="0"/>
                    </a:p>
                  </a:txBody>
                  <a:tcPr/>
                </a:tc>
              </a:tr>
              <a:tr h="1603482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Метапредметные</a:t>
                      </a:r>
                      <a:r>
                        <a:rPr lang="ru-RU" sz="2000" dirty="0" smtClean="0"/>
                        <a:t> модули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– интегрированные уроки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 – решение учебных задач предельного типа; полевые исследования,</a:t>
                      </a:r>
                      <a:r>
                        <a:rPr lang="ru-RU" sz="2000" baseline="0" dirty="0" smtClean="0"/>
                        <a:t> МП-полигоны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10 -</a:t>
                      </a:r>
                      <a:r>
                        <a:rPr lang="ru-RU" sz="2000" baseline="0" dirty="0" smtClean="0"/>
                        <a:t> 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10 - …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10 - … </a:t>
                      </a:r>
                      <a:endParaRPr lang="ru-RU" sz="2000" dirty="0"/>
                    </a:p>
                  </a:txBody>
                  <a:tcPr/>
                </a:tc>
              </a:tr>
              <a:tr h="406438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Организационные варианты включения МП-форматов в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Внеурочка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Вариативная часть 40% в средней ступени</a:t>
            </a:r>
          </a:p>
          <a:p>
            <a:r>
              <a:rPr lang="ru-RU" dirty="0" smtClean="0"/>
              <a:t>Разные типы уроков (надо бы описать и добиться)</a:t>
            </a:r>
          </a:p>
          <a:p>
            <a:r>
              <a:rPr lang="ru-RU" dirty="0" smtClean="0"/>
              <a:t>Воспитательная работа</a:t>
            </a:r>
          </a:p>
          <a:p>
            <a:r>
              <a:rPr lang="ru-RU" dirty="0" smtClean="0"/>
              <a:t>Мероприятия, в которые мы все равно должны включаться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8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качеством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Результаты </a:t>
            </a:r>
          </a:p>
          <a:p>
            <a:pPr marL="1257300" lvl="2" indent="-457200">
              <a:buFontTx/>
              <a:buChar char="-"/>
            </a:pPr>
            <a:r>
              <a:rPr lang="ru-RU" sz="2800" dirty="0" smtClean="0"/>
              <a:t>Наблюдение и оценка результатов</a:t>
            </a:r>
          </a:p>
          <a:p>
            <a:pPr marL="1257300" lvl="2" indent="-457200">
              <a:buFontTx/>
              <a:buChar char="-"/>
            </a:pPr>
            <a:r>
              <a:rPr lang="ru-RU" sz="2800" dirty="0" smtClean="0"/>
              <a:t>Пробная аттестация</a:t>
            </a:r>
          </a:p>
          <a:p>
            <a:pPr marL="0" indent="0">
              <a:buNone/>
            </a:pPr>
            <a:r>
              <a:rPr lang="ru-RU" dirty="0" smtClean="0"/>
              <a:t>2. Процесс </a:t>
            </a:r>
          </a:p>
          <a:p>
            <a:pPr marL="400050" lvl="1" indent="0">
              <a:buNone/>
            </a:pPr>
            <a:r>
              <a:rPr lang="ru-RU" dirty="0"/>
              <a:t>	</a:t>
            </a:r>
            <a:r>
              <a:rPr lang="ru-RU" dirty="0" smtClean="0"/>
              <a:t>- открытые занятия</a:t>
            </a:r>
          </a:p>
          <a:p>
            <a:pPr marL="400050" lvl="1" indent="0">
              <a:buNone/>
            </a:pPr>
            <a:r>
              <a:rPr lang="ru-RU" dirty="0"/>
              <a:t>	</a:t>
            </a:r>
            <a:r>
              <a:rPr lang="ru-RU" dirty="0" smtClean="0"/>
              <a:t>- стандарт формата и контроль</a:t>
            </a:r>
          </a:p>
          <a:p>
            <a:pPr marL="400050" lvl="1" indent="0">
              <a:buNone/>
            </a:pPr>
            <a:r>
              <a:rPr lang="ru-RU" dirty="0" smtClean="0"/>
              <a:t>	- </a:t>
            </a:r>
            <a:r>
              <a:rPr lang="ru-RU" dirty="0" err="1" smtClean="0"/>
              <a:t>супервизия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1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педагогической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Появление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технологий и форматов образования</a:t>
            </a:r>
          </a:p>
          <a:p>
            <a:r>
              <a:rPr lang="ru-RU" dirty="0" smtClean="0"/>
              <a:t>Размыкание образовательных пространств школ, появление сетевых программ, </a:t>
            </a:r>
            <a:r>
              <a:rPr lang="ru-RU" dirty="0" err="1" smtClean="0"/>
              <a:t>интернет-ресурсы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Нелинейное расписание, высокая вариативность программы, </a:t>
            </a:r>
            <a:r>
              <a:rPr lang="ru-RU" dirty="0" err="1" smtClean="0"/>
              <a:t>разновозрастность</a:t>
            </a:r>
            <a:r>
              <a:rPr lang="ru-RU" dirty="0" smtClean="0"/>
              <a:t>, частая смена учебных групп.</a:t>
            </a:r>
          </a:p>
          <a:p>
            <a:r>
              <a:rPr lang="ru-RU" dirty="0" smtClean="0"/>
              <a:t>Разнообразие и высокая неопределенность образовательного пространства школы</a:t>
            </a:r>
          </a:p>
          <a:p>
            <a:r>
              <a:rPr lang="ru-RU" dirty="0" smtClean="0"/>
              <a:t>Ликвидация «</a:t>
            </a:r>
            <a:r>
              <a:rPr lang="ru-RU" dirty="0" err="1" smtClean="0"/>
              <a:t>предметоцентричности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1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Новый закон об образовании</a:t>
            </a:r>
          </a:p>
          <a:p>
            <a:r>
              <a:rPr lang="ru-RU" dirty="0" smtClean="0"/>
              <a:t>ООП школы</a:t>
            </a:r>
          </a:p>
          <a:p>
            <a:r>
              <a:rPr lang="ru-RU" dirty="0" smtClean="0"/>
              <a:t>ФГОС, </a:t>
            </a:r>
            <a:r>
              <a:rPr lang="ru-RU" dirty="0" err="1" smtClean="0"/>
              <a:t>внеурочка</a:t>
            </a:r>
            <a:r>
              <a:rPr lang="ru-RU" dirty="0" smtClean="0"/>
              <a:t> и вариативная часть </a:t>
            </a:r>
          </a:p>
          <a:p>
            <a:r>
              <a:rPr lang="ru-RU" dirty="0"/>
              <a:t>Оценка работы школ со стороны РЦОКО, новые инструменты оценки качества</a:t>
            </a:r>
          </a:p>
          <a:p>
            <a:r>
              <a:rPr lang="ru-RU" dirty="0" smtClean="0"/>
              <a:t>Новая модель итоговой аттестации к 2020 году</a:t>
            </a:r>
          </a:p>
          <a:p>
            <a:r>
              <a:rPr lang="ru-RU" dirty="0" smtClean="0"/>
              <a:t>Эффективный контракт</a:t>
            </a:r>
          </a:p>
          <a:p>
            <a:r>
              <a:rPr lang="ru-RU" dirty="0" smtClean="0"/>
              <a:t>Возможности разных методик начисления ЗП педагогам</a:t>
            </a:r>
          </a:p>
        </p:txBody>
      </p:sp>
    </p:spTree>
    <p:extLst>
      <p:ext uri="{BB962C8B-B14F-4D97-AF65-F5344CB8AC3E}">
        <p14:creationId xmlns:p14="http://schemas.microsoft.com/office/powerpoint/2010/main" val="29454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Предметные</a:t>
            </a:r>
          </a:p>
          <a:p>
            <a:r>
              <a:rPr lang="ru-RU" b="1" dirty="0" err="1" smtClean="0"/>
              <a:t>Метапредметные</a:t>
            </a:r>
            <a:endParaRPr lang="ru-RU" b="1" dirty="0" smtClean="0"/>
          </a:p>
          <a:p>
            <a:r>
              <a:rPr lang="ru-RU" dirty="0" smtClean="0"/>
              <a:t>Личностные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3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образовательные результаты: сверка позиций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Почему они появились в Стандарте? Что происходит в мире?</a:t>
            </a:r>
          </a:p>
          <a:p>
            <a:r>
              <a:rPr lang="ru-RU" dirty="0" smtClean="0"/>
              <a:t>Что с ними «понятно», что нет?</a:t>
            </a:r>
          </a:p>
          <a:p>
            <a:r>
              <a:rPr lang="ru-RU" dirty="0" smtClean="0"/>
              <a:t>Что умеем формировать, а что нет?</a:t>
            </a:r>
          </a:p>
          <a:p>
            <a:r>
              <a:rPr lang="ru-RU" dirty="0" smtClean="0"/>
              <a:t>Как связаны МП-умения и классические школьные предметы – математика, русский язык, физика, английский…</a:t>
            </a:r>
          </a:p>
          <a:p>
            <a:r>
              <a:rPr lang="ru-RU" dirty="0" smtClean="0"/>
              <a:t>Какие МП-умения у современных школьников сформированы лучше, какие – хуже?</a:t>
            </a:r>
          </a:p>
        </p:txBody>
      </p:sp>
    </p:spTree>
    <p:extLst>
      <p:ext uri="{BB962C8B-B14F-4D97-AF65-F5344CB8AC3E}">
        <p14:creationId xmlns:p14="http://schemas.microsoft.com/office/powerpoint/2010/main" val="24049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Содержание семинара: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/>
              <a:t>образовательные результаты, заложенные во ФГОС, виды, уровни, соотнесение с предметными результатами,</a:t>
            </a:r>
          </a:p>
          <a:p>
            <a:r>
              <a:rPr lang="ru-RU" dirty="0" smtClean="0"/>
              <a:t>способы </a:t>
            </a:r>
            <a:r>
              <a:rPr lang="ru-RU" dirty="0"/>
              <a:t>формирования МП-результатов, требования к </a:t>
            </a:r>
            <a:r>
              <a:rPr lang="ru-RU" dirty="0" err="1"/>
              <a:t>деятельностным</a:t>
            </a:r>
            <a:r>
              <a:rPr lang="ru-RU" dirty="0"/>
              <a:t> образовательным форматам, их возможности и ограничения, учет возрастных особенностей детей,</a:t>
            </a:r>
          </a:p>
          <a:p>
            <a:r>
              <a:rPr lang="ru-RU" dirty="0" smtClean="0"/>
              <a:t>конкретные </a:t>
            </a:r>
            <a:r>
              <a:rPr lang="ru-RU" dirty="0"/>
              <a:t>примеры интерактивных внеурочных форматов, работающих на становление различных </a:t>
            </a:r>
            <a:r>
              <a:rPr lang="ru-RU" dirty="0" err="1"/>
              <a:t>метапредметных</a:t>
            </a:r>
            <a:r>
              <a:rPr lang="ru-RU" dirty="0"/>
              <a:t> образовательных результатов (с участием школьников),</a:t>
            </a:r>
          </a:p>
          <a:p>
            <a:r>
              <a:rPr lang="ru-RU" dirty="0" smtClean="0"/>
              <a:t>способы </a:t>
            </a:r>
            <a:r>
              <a:rPr lang="ru-RU" dirty="0"/>
              <a:t>наблюдения, фиксации и измерения </a:t>
            </a:r>
            <a:r>
              <a:rPr lang="ru-RU" dirty="0" err="1"/>
              <a:t>метапредметных</a:t>
            </a:r>
            <a:r>
              <a:rPr lang="ru-RU" dirty="0"/>
              <a:t> образовательных результатов,</a:t>
            </a:r>
          </a:p>
          <a:p>
            <a:r>
              <a:rPr lang="ru-RU" dirty="0" smtClean="0"/>
              <a:t>одна </a:t>
            </a:r>
            <a:r>
              <a:rPr lang="ru-RU" dirty="0"/>
              <a:t>из возможных моделей государственной итоговой аттестации по </a:t>
            </a:r>
            <a:r>
              <a:rPr lang="ru-RU" dirty="0" err="1"/>
              <a:t>метапредметным</a:t>
            </a:r>
            <a:r>
              <a:rPr lang="ru-RU" dirty="0"/>
              <a:t> образовательным результатам,</a:t>
            </a:r>
          </a:p>
          <a:p>
            <a:r>
              <a:rPr lang="ru-RU" dirty="0" smtClean="0"/>
              <a:t>роль </a:t>
            </a:r>
            <a:r>
              <a:rPr lang="ru-RU" dirty="0"/>
              <a:t>МП-умений в подготовке и успешной сдаче ОГЭ и ЕГЭ,</a:t>
            </a:r>
          </a:p>
          <a:p>
            <a:r>
              <a:rPr lang="ru-RU" dirty="0" smtClean="0"/>
              <a:t>место </a:t>
            </a:r>
            <a:r>
              <a:rPr lang="ru-RU" dirty="0"/>
              <a:t>новых форматов в образовательной программе школы, способ разработки ООП,</a:t>
            </a:r>
          </a:p>
          <a:p>
            <a:r>
              <a:rPr lang="ru-RU" dirty="0" smtClean="0"/>
              <a:t>специфика </a:t>
            </a:r>
            <a:r>
              <a:rPr lang="ru-RU" dirty="0"/>
              <a:t>образовательного пространства школы, содержащей большое разнообразие форм образовательной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 движения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Научиться видеть МП-умения (различать – описывать – измерять)</a:t>
            </a:r>
          </a:p>
          <a:p>
            <a:r>
              <a:rPr lang="ru-RU" dirty="0" smtClean="0"/>
              <a:t>Понять, как устроены образовательные форматы, которые формируют МП-умения</a:t>
            </a:r>
          </a:p>
          <a:p>
            <a:r>
              <a:rPr lang="ru-RU" dirty="0" smtClean="0"/>
              <a:t>Улучшить уже существующие в школе формы занятий / придумать новые, включить в программу школы</a:t>
            </a:r>
          </a:p>
        </p:txBody>
      </p:sp>
    </p:spTree>
    <p:extLst>
      <p:ext uri="{BB962C8B-B14F-4D97-AF65-F5344CB8AC3E}">
        <p14:creationId xmlns:p14="http://schemas.microsoft.com/office/powerpoint/2010/main" val="20852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ФГОС: требования к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 результатам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8. </a:t>
            </a:r>
            <a:r>
              <a:rPr lang="ru-RU" dirty="0" smtClean="0"/>
              <a:t>…</a:t>
            </a:r>
            <a:endParaRPr lang="ru-RU" dirty="0"/>
          </a:p>
          <a:p>
            <a:r>
              <a:rPr lang="ru-RU" b="1" dirty="0" err="1" smtClean="0"/>
              <a:t>метапредметным</a:t>
            </a:r>
            <a:r>
              <a:rPr lang="ru-RU" dirty="0"/>
              <a:t>, включающим освоенные обучающимися </a:t>
            </a:r>
            <a:r>
              <a:rPr lang="ru-RU" dirty="0" err="1">
                <a:solidFill>
                  <a:srgbClr val="FF0000"/>
                </a:solidFill>
              </a:rPr>
              <a:t>межпредметные</a:t>
            </a:r>
            <a:r>
              <a:rPr lang="ru-RU" dirty="0">
                <a:solidFill>
                  <a:srgbClr val="FF0000"/>
                </a:solidFill>
              </a:rPr>
              <a:t> понятия </a:t>
            </a:r>
            <a:r>
              <a:rPr lang="ru-RU" dirty="0"/>
              <a:t>и универсальные учебные действия (</a:t>
            </a:r>
            <a:r>
              <a:rPr lang="ru-RU" dirty="0">
                <a:solidFill>
                  <a:srgbClr val="FF0000"/>
                </a:solidFill>
              </a:rPr>
              <a:t>регулятивные, познавательные, коммуникативные</a:t>
            </a:r>
            <a:r>
              <a:rPr lang="ru-RU" dirty="0"/>
              <a:t>), способность их использования в учебной, познавательной и социальной практике, </a:t>
            </a:r>
            <a:r>
              <a:rPr lang="ru-RU" dirty="0">
                <a:solidFill>
                  <a:srgbClr val="FF0000"/>
                </a:solidFill>
              </a:rPr>
              <a:t>самостоятельность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планирования и осуществления учебной деятельности </a:t>
            </a:r>
            <a:r>
              <a:rPr lang="ru-RU" dirty="0"/>
              <a:t>и организации </a:t>
            </a:r>
            <a:r>
              <a:rPr lang="ru-RU" dirty="0">
                <a:solidFill>
                  <a:srgbClr val="FF0000"/>
                </a:solidFill>
              </a:rPr>
              <a:t>учебного сотрудничества</a:t>
            </a:r>
            <a:r>
              <a:rPr lang="ru-RU" dirty="0"/>
              <a:t> с педагогами и сверстниками, построение </a:t>
            </a:r>
            <a:r>
              <a:rPr lang="ru-RU" dirty="0">
                <a:solidFill>
                  <a:srgbClr val="FF0000"/>
                </a:solidFill>
              </a:rPr>
              <a:t>индивидуальной образовательной траектории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5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/>
              <a:t>ФГОС: требования к </a:t>
            </a:r>
            <a:r>
              <a:rPr lang="ru-RU" dirty="0" err="1"/>
              <a:t>метапредметным</a:t>
            </a:r>
            <a:r>
              <a:rPr lang="ru-RU" dirty="0"/>
              <a:t> результатам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10. </a:t>
            </a:r>
            <a:r>
              <a:rPr lang="ru-RU" b="1" dirty="0" err="1"/>
              <a:t>Метапредметные</a:t>
            </a:r>
            <a:r>
              <a:rPr lang="ru-RU" b="1" dirty="0"/>
              <a:t> результаты освоения основной образовательной программы основного общего образования </a:t>
            </a:r>
            <a:r>
              <a:rPr lang="ru-RU" dirty="0"/>
              <a:t>должны отражать:</a:t>
            </a:r>
          </a:p>
          <a:p>
            <a:pPr marL="0" indent="0">
              <a:buNone/>
            </a:pPr>
            <a:r>
              <a:rPr lang="ru-RU" dirty="0"/>
              <a:t>1)  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 </a:t>
            </a:r>
          </a:p>
          <a:p>
            <a:pPr marL="0" indent="0">
              <a:buNone/>
            </a:pPr>
            <a:r>
              <a:rPr lang="ru-RU" dirty="0"/>
              <a:t>2) умение самостоятельно планировать пути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pPr marL="0" indent="0">
              <a:buNone/>
            </a:pPr>
            <a:r>
              <a:rPr lang="ru-RU" dirty="0"/>
              <a:t>3) умение соотносить свои действия с планируемыми результатами, осуществлять контроль своей деятельности 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</a:p>
          <a:p>
            <a:pPr marL="0" indent="0">
              <a:buNone/>
            </a:pPr>
            <a:r>
              <a:rPr lang="ru-RU" dirty="0"/>
              <a:t>4) умение оценивать правильность выполнения учебной задачи,  собственные возможности её решения;</a:t>
            </a:r>
          </a:p>
          <a:p>
            <a:pPr marL="0" indent="0">
              <a:buNone/>
            </a:pPr>
            <a:r>
              <a:rPr lang="ru-RU" dirty="0"/>
              <a:t>5) владение основами самоконтроля, самооценки, принятия решений и осуществления осознанного выбора в учебной и познавательной деятельности; </a:t>
            </a:r>
          </a:p>
          <a:p>
            <a:pPr marL="0" indent="0">
              <a:buNone/>
            </a:pPr>
            <a:r>
              <a:rPr lang="ru-RU" dirty="0"/>
              <a:t>6) умение  определять понятия, создавать обобщения, устанавливать аналогии, классифицировать,   самостоятельно выбирать основания и критерии для классификации, устанавливать причинно-следственные связи, строить  логическое рассуждение, умозаключение (индуктивное, дедуктивное  и по аналогии) и делать выводы;</a:t>
            </a:r>
          </a:p>
          <a:p>
            <a:pPr marL="0" indent="0">
              <a:buNone/>
            </a:pPr>
            <a:r>
              <a:rPr lang="ru-RU" dirty="0"/>
              <a:t>7) умение создавать, применять и преобразовывать знаки и символы, модели и схемы для решения учебных и познавательных задач;</a:t>
            </a:r>
          </a:p>
          <a:p>
            <a:pPr marL="0" indent="0">
              <a:buNone/>
            </a:pPr>
            <a:r>
              <a:rPr lang="ru-RU" dirty="0"/>
              <a:t>8) смысловое чтение; </a:t>
            </a:r>
          </a:p>
          <a:p>
            <a:pPr marL="0" indent="0">
              <a:buNone/>
            </a:pPr>
            <a:r>
              <a:rPr lang="ru-RU" dirty="0"/>
              <a:t>9) умение организовывать  учебное сотрудничество и совместную деятельность с учителем и сверстниками;   работать индивидуально и в группе:</a:t>
            </a:r>
            <a:r>
              <a:rPr lang="ru-RU" b="1" dirty="0"/>
              <a:t> </a:t>
            </a:r>
            <a:r>
              <a:rPr lang="ru-RU" dirty="0"/>
              <a:t>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 </a:t>
            </a:r>
          </a:p>
          <a:p>
            <a:pPr marL="0" indent="0">
              <a:buNone/>
            </a:pPr>
            <a:r>
              <a:rPr lang="ru-RU" dirty="0"/>
              <a:t>10) умение осознанно использовать речевые средства в соответствии с задачей коммуникации для выражения своих чувств, мыслей и потребностей; планирования и регуляции своей деятельности;  владение устной и письменной речью, монологической контекстной речью; </a:t>
            </a:r>
          </a:p>
          <a:p>
            <a:pPr marL="0" indent="0">
              <a:buNone/>
            </a:pPr>
            <a:r>
              <a:rPr lang="ru-RU" dirty="0"/>
              <a:t>11) формирование и развитие компетентности в области использования информационно-коммуникационных технологий (далее ИКТ– компетенции);</a:t>
            </a:r>
          </a:p>
          <a:p>
            <a:pPr marL="0" indent="0">
              <a:buNone/>
            </a:pPr>
            <a:r>
              <a:rPr lang="ru-RU" dirty="0"/>
              <a:t>12) формирование и развитие экологического мышления, умение применять его в познавательной, коммуникативной, социальной практике и профессиональной ориентации.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7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/>
              <a:t>ФГОС: требования к </a:t>
            </a:r>
            <a:r>
              <a:rPr lang="ru-RU" dirty="0" err="1"/>
              <a:t>метапредметным</a:t>
            </a:r>
            <a:r>
              <a:rPr lang="ru-RU" dirty="0"/>
              <a:t> результатам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10. </a:t>
            </a:r>
            <a:r>
              <a:rPr lang="ru-RU" b="1" dirty="0" err="1"/>
              <a:t>Метапредметные</a:t>
            </a:r>
            <a:r>
              <a:rPr lang="ru-RU" b="1" dirty="0"/>
              <a:t> результаты освоения основной образовательной программы основного общего образования </a:t>
            </a:r>
            <a:r>
              <a:rPr lang="ru-RU" dirty="0"/>
              <a:t>должны отражать:</a:t>
            </a:r>
          </a:p>
          <a:p>
            <a:pPr marL="0" indent="0">
              <a:buNone/>
            </a:pPr>
            <a:r>
              <a:rPr lang="ru-RU" dirty="0"/>
              <a:t>1)  умение </a:t>
            </a:r>
            <a:r>
              <a:rPr lang="ru-RU" dirty="0">
                <a:solidFill>
                  <a:srgbClr val="FF0000"/>
                </a:solidFill>
              </a:rPr>
              <a:t>самостоятельно определять цели </a:t>
            </a:r>
            <a:r>
              <a:rPr lang="ru-RU" dirty="0"/>
              <a:t>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 </a:t>
            </a:r>
          </a:p>
          <a:p>
            <a:pPr marL="0" indent="0">
              <a:buNone/>
            </a:pPr>
            <a:r>
              <a:rPr lang="ru-RU" dirty="0"/>
              <a:t>2) умение </a:t>
            </a:r>
            <a:r>
              <a:rPr lang="ru-RU" dirty="0">
                <a:solidFill>
                  <a:srgbClr val="FF0000"/>
                </a:solidFill>
              </a:rPr>
              <a:t>самостоятельно планировать пути</a:t>
            </a:r>
            <a:r>
              <a:rPr lang="ru-RU" dirty="0"/>
              <a:t>  достижения целей,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pPr marL="0" indent="0">
              <a:buNone/>
            </a:pPr>
            <a:r>
              <a:rPr lang="ru-RU" dirty="0"/>
              <a:t>3) умение соотносить свои действия с планируемыми результатами, </a:t>
            </a:r>
            <a:r>
              <a:rPr lang="ru-RU" dirty="0">
                <a:solidFill>
                  <a:srgbClr val="FF0000"/>
                </a:solidFill>
              </a:rPr>
              <a:t>осуществлять контроль своей деятельности </a:t>
            </a:r>
            <a:r>
              <a:rPr lang="ru-RU" dirty="0"/>
              <a:t>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 </a:t>
            </a:r>
          </a:p>
          <a:p>
            <a:pPr marL="0" indent="0">
              <a:buNone/>
            </a:pPr>
            <a:r>
              <a:rPr lang="ru-RU" dirty="0"/>
              <a:t>4) умение </a:t>
            </a:r>
            <a:r>
              <a:rPr lang="ru-RU" dirty="0">
                <a:solidFill>
                  <a:srgbClr val="FF0000"/>
                </a:solidFill>
              </a:rPr>
              <a:t>оценивать правильность выполнения учебной задачи</a:t>
            </a:r>
            <a:r>
              <a:rPr lang="ru-RU" dirty="0"/>
              <a:t>,  собственные возможности её решения;</a:t>
            </a:r>
          </a:p>
          <a:p>
            <a:pPr marL="0" indent="0">
              <a:buNone/>
            </a:pPr>
            <a:r>
              <a:rPr lang="ru-RU" dirty="0"/>
              <a:t>5) владение основами </a:t>
            </a:r>
            <a:r>
              <a:rPr lang="ru-RU" dirty="0">
                <a:solidFill>
                  <a:srgbClr val="FF0000"/>
                </a:solidFill>
              </a:rPr>
              <a:t>самоконтроля, самооценки</a:t>
            </a:r>
            <a:r>
              <a:rPr lang="ru-RU" dirty="0"/>
              <a:t>, принятия решений и осуществления осознанного выбора в учебной и познавательной деятельности;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3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1106</Words>
  <Application>Microsoft Office PowerPoint</Application>
  <PresentationFormat>Экран (4:3)</PresentationFormat>
  <Paragraphs>247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Методический семинар МЕТАПРЕДМЕТНЫЕ ОБРАЗОВАТЕЛЬНЫЕ РЕЗУЛЬТАТЫ ФГОС: способы формирования и измерения</vt:lpstr>
      <vt:lpstr>Публикации</vt:lpstr>
      <vt:lpstr>Образовательные результаты</vt:lpstr>
      <vt:lpstr>Метапредметные образовательные результаты: сверка позиций</vt:lpstr>
      <vt:lpstr>Содержание семинара: </vt:lpstr>
      <vt:lpstr>Логика движения</vt:lpstr>
      <vt:lpstr>ФГОС: требования к метапредметным результатам</vt:lpstr>
      <vt:lpstr>ФГОС: требования к метапредметным результатам</vt:lpstr>
      <vt:lpstr>ФГОС: требования к метапредметным результатам</vt:lpstr>
      <vt:lpstr>ФГОС: требования к метапредметным результатам</vt:lpstr>
      <vt:lpstr>ФГОС: требования к метапредметным результатам</vt:lpstr>
      <vt:lpstr>Метапредметные образовательные результаты</vt:lpstr>
      <vt:lpstr>Метапредметные образовательные результаты</vt:lpstr>
      <vt:lpstr>Метапредметные образовательные результаты</vt:lpstr>
      <vt:lpstr>Оцените уровень сформированности МП-образовательных результатов у своих учеников</vt:lpstr>
      <vt:lpstr>Что показал пробный мониторинг  МП-умений весны 2013 года</vt:lpstr>
      <vt:lpstr>Презентация PowerPoint</vt:lpstr>
      <vt:lpstr>Как проектировать МП-форматы</vt:lpstr>
      <vt:lpstr>Уровни образовательных результатов = образовательных ситуаций</vt:lpstr>
      <vt:lpstr>Составляем программу предметной области (часть ООП школы)</vt:lpstr>
      <vt:lpstr>Программа предметной области</vt:lpstr>
      <vt:lpstr>Программа предметной области</vt:lpstr>
      <vt:lpstr>Программа предметной области. Пример: математика</vt:lpstr>
      <vt:lpstr>Комментарии</vt:lpstr>
      <vt:lpstr>Учебный план</vt:lpstr>
      <vt:lpstr>Организационные варианты включения МП-форматов в ООП</vt:lpstr>
      <vt:lpstr>Управление качеством</vt:lpstr>
      <vt:lpstr>Требования к педагогической деятельности</vt:lpstr>
      <vt:lpstr>Нормативная база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апробации мониторинговых процедур оценки качества основного общего образования: метапредметные результаты</dc:title>
  <dc:creator>пользователь</dc:creator>
  <cp:lastModifiedBy>Сергей</cp:lastModifiedBy>
  <cp:revision>55</cp:revision>
  <dcterms:created xsi:type="dcterms:W3CDTF">2013-04-14T12:13:53Z</dcterms:created>
  <dcterms:modified xsi:type="dcterms:W3CDTF">2017-10-11T02:59:27Z</dcterms:modified>
</cp:coreProperties>
</file>