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9"/>
  </p:notesMasterIdLst>
  <p:handoutMasterIdLst>
    <p:handoutMasterId r:id="rId60"/>
  </p:handoutMasterIdLst>
  <p:sldIdLst>
    <p:sldId id="443" r:id="rId4"/>
    <p:sldId id="258" r:id="rId5"/>
    <p:sldId id="340" r:id="rId6"/>
    <p:sldId id="430" r:id="rId7"/>
    <p:sldId id="427" r:id="rId8"/>
    <p:sldId id="428" r:id="rId9"/>
    <p:sldId id="431" r:id="rId10"/>
    <p:sldId id="432" r:id="rId11"/>
    <p:sldId id="433" r:id="rId12"/>
    <p:sldId id="266" r:id="rId13"/>
    <p:sldId id="267" r:id="rId14"/>
    <p:sldId id="273" r:id="rId15"/>
    <p:sldId id="274" r:id="rId16"/>
    <p:sldId id="275" r:id="rId17"/>
    <p:sldId id="277" r:id="rId18"/>
    <p:sldId id="434" r:id="rId19"/>
    <p:sldId id="280" r:id="rId20"/>
    <p:sldId id="303" r:id="rId21"/>
    <p:sldId id="418" r:id="rId22"/>
    <p:sldId id="419" r:id="rId23"/>
    <p:sldId id="420" r:id="rId24"/>
    <p:sldId id="421" r:id="rId25"/>
    <p:sldId id="422" r:id="rId26"/>
    <p:sldId id="304" r:id="rId27"/>
    <p:sldId id="315" r:id="rId28"/>
    <p:sldId id="318" r:id="rId29"/>
    <p:sldId id="319" r:id="rId30"/>
    <p:sldId id="374" r:id="rId31"/>
    <p:sldId id="423" r:id="rId32"/>
    <p:sldId id="424" r:id="rId33"/>
    <p:sldId id="425" r:id="rId34"/>
    <p:sldId id="426" r:id="rId35"/>
    <p:sldId id="436" r:id="rId36"/>
    <p:sldId id="323" r:id="rId37"/>
    <p:sldId id="325" r:id="rId38"/>
    <p:sldId id="326" r:id="rId39"/>
    <p:sldId id="415" r:id="rId40"/>
    <p:sldId id="437" r:id="rId41"/>
    <p:sldId id="438" r:id="rId42"/>
    <p:sldId id="439" r:id="rId43"/>
    <p:sldId id="440" r:id="rId44"/>
    <p:sldId id="441" r:id="rId45"/>
    <p:sldId id="442" r:id="rId46"/>
    <p:sldId id="327" r:id="rId47"/>
    <p:sldId id="413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7" r:id="rId56"/>
    <p:sldId id="356" r:id="rId57"/>
    <p:sldId id="339" r:id="rId5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86" autoAdjust="0"/>
  </p:normalViewPr>
  <p:slideViewPr>
    <p:cSldViewPr>
      <p:cViewPr>
        <p:scale>
          <a:sx n="113" d="100"/>
          <a:sy n="113" d="100"/>
        </p:scale>
        <p:origin x="-148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4BE60-757C-4FA7-B90B-5FBBBCE1FD0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070CEBB-A170-4193-AC64-9C2DF6A9FBE6}">
      <dgm:prSet phldrT="[Текст]" custT="1"/>
      <dgm:spPr/>
      <dgm:t>
        <a:bodyPr/>
        <a:lstStyle/>
        <a:p>
          <a:r>
            <a:rPr lang="ru-RU" sz="800" b="1" dirty="0"/>
            <a:t>ИНТЕГРАТИВНЫЙ КОНТЕНТ</a:t>
          </a:r>
        </a:p>
      </dgm:t>
    </dgm:pt>
    <dgm:pt modelId="{0CD0DB65-6CD8-4B95-9659-0858A88C6EA8}" type="parTrans" cxnId="{B33F15EA-BCF1-45A1-8748-CF97E907EFC2}">
      <dgm:prSet/>
      <dgm:spPr/>
      <dgm:t>
        <a:bodyPr/>
        <a:lstStyle/>
        <a:p>
          <a:endParaRPr lang="ru-RU" sz="2000" b="1"/>
        </a:p>
      </dgm:t>
    </dgm:pt>
    <dgm:pt modelId="{710867D5-06BC-4E56-B4BE-90840C30C002}" type="sibTrans" cxnId="{B33F15EA-BCF1-45A1-8748-CF97E907EFC2}">
      <dgm:prSet/>
      <dgm:spPr/>
      <dgm:t>
        <a:bodyPr/>
        <a:lstStyle/>
        <a:p>
          <a:endParaRPr lang="ru-RU" sz="2000" b="1"/>
        </a:p>
      </dgm:t>
    </dgm:pt>
    <dgm:pt modelId="{34291960-9261-4BDF-8376-931ECD5B950C}">
      <dgm:prSet phldrT="[Текст]" custT="1"/>
      <dgm:spPr/>
      <dgm:t>
        <a:bodyPr/>
        <a:lstStyle/>
        <a:p>
          <a:r>
            <a:rPr lang="ru-RU" sz="800" b="1" dirty="0"/>
            <a:t>НЕПРЕРЫВНЫЙ ИНТЕГРАТИВНЫЙ ЦИКЛ УЧЕНИЯ</a:t>
          </a:r>
        </a:p>
      </dgm:t>
    </dgm:pt>
    <dgm:pt modelId="{60C753E4-ECFC-4FEB-8228-516469AEFEBF}" type="parTrans" cxnId="{F7D18DE5-0687-485E-B471-065C9BEF9793}">
      <dgm:prSet/>
      <dgm:spPr/>
      <dgm:t>
        <a:bodyPr/>
        <a:lstStyle/>
        <a:p>
          <a:endParaRPr lang="ru-RU" sz="2000" b="1"/>
        </a:p>
      </dgm:t>
    </dgm:pt>
    <dgm:pt modelId="{CD06F962-0D3A-467C-AD0C-2EAE38E29C0D}" type="sibTrans" cxnId="{F7D18DE5-0687-485E-B471-065C9BEF9793}">
      <dgm:prSet/>
      <dgm:spPr/>
      <dgm:t>
        <a:bodyPr/>
        <a:lstStyle/>
        <a:p>
          <a:endParaRPr lang="ru-RU" sz="2000" b="1"/>
        </a:p>
      </dgm:t>
    </dgm:pt>
    <dgm:pt modelId="{D00C2570-B45F-4AF9-AB14-2ECAC04073BA}">
      <dgm:prSet phldrT="[Текст]" custT="1"/>
      <dgm:spPr/>
      <dgm:t>
        <a:bodyPr/>
        <a:lstStyle/>
        <a:p>
          <a:r>
            <a:rPr lang="ru-RU" sz="800" b="1" dirty="0"/>
            <a:t>ИНТЕГРАТИВНОЕ ТЕХНОЛОГИЧЕСКОЕ РЕШЕНИЕ</a:t>
          </a:r>
        </a:p>
      </dgm:t>
    </dgm:pt>
    <dgm:pt modelId="{083313B4-FD92-49EA-87D8-103FC1E96CD5}" type="parTrans" cxnId="{49B1B958-63C1-4A20-9E78-2E601495EB93}">
      <dgm:prSet/>
      <dgm:spPr/>
      <dgm:t>
        <a:bodyPr/>
        <a:lstStyle/>
        <a:p>
          <a:endParaRPr lang="ru-RU" sz="2000" b="1"/>
        </a:p>
      </dgm:t>
    </dgm:pt>
    <dgm:pt modelId="{504E5515-AB3D-4669-A3A8-02AA49738832}" type="sibTrans" cxnId="{49B1B958-63C1-4A20-9E78-2E601495EB93}">
      <dgm:prSet/>
      <dgm:spPr/>
      <dgm:t>
        <a:bodyPr/>
        <a:lstStyle/>
        <a:p>
          <a:endParaRPr lang="ru-RU" sz="2000" b="1"/>
        </a:p>
      </dgm:t>
    </dgm:pt>
    <dgm:pt modelId="{3F949DDD-0A35-4E89-94AD-26AB1BA3282E}" type="pres">
      <dgm:prSet presAssocID="{FAF4BE60-757C-4FA7-B90B-5FBBBCE1FD02}" presName="compositeShape" presStyleCnt="0">
        <dgm:presLayoutVars>
          <dgm:chMax val="7"/>
          <dgm:dir/>
          <dgm:resizeHandles val="exact"/>
        </dgm:presLayoutVars>
      </dgm:prSet>
      <dgm:spPr/>
    </dgm:pt>
    <dgm:pt modelId="{94448F30-B445-45AA-93CF-8E959B33BB1B}" type="pres">
      <dgm:prSet presAssocID="{FAF4BE60-757C-4FA7-B90B-5FBBBCE1FD02}" presName="wedge1" presStyleLbl="node1" presStyleIdx="0" presStyleCnt="3"/>
      <dgm:spPr/>
      <dgm:t>
        <a:bodyPr/>
        <a:lstStyle/>
        <a:p>
          <a:endParaRPr lang="ru-RU"/>
        </a:p>
      </dgm:t>
    </dgm:pt>
    <dgm:pt modelId="{EF551BD4-78F0-4100-8933-B843FDDDB378}" type="pres">
      <dgm:prSet presAssocID="{FAF4BE60-757C-4FA7-B90B-5FBBBCE1FD02}" presName="dummy1a" presStyleCnt="0"/>
      <dgm:spPr/>
    </dgm:pt>
    <dgm:pt modelId="{5FFEA0F7-E616-4174-9AFC-BB334D96D8C1}" type="pres">
      <dgm:prSet presAssocID="{FAF4BE60-757C-4FA7-B90B-5FBBBCE1FD02}" presName="dummy1b" presStyleCnt="0"/>
      <dgm:spPr/>
    </dgm:pt>
    <dgm:pt modelId="{38D5DE97-E3B8-46A4-9909-B7F11DCEFE1B}" type="pres">
      <dgm:prSet presAssocID="{FAF4BE60-757C-4FA7-B90B-5FBBBCE1FD0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643E4-4B4C-4EC8-BDAC-FD0E5D1D10AF}" type="pres">
      <dgm:prSet presAssocID="{FAF4BE60-757C-4FA7-B90B-5FBBBCE1FD02}" presName="wedge2" presStyleLbl="node1" presStyleIdx="1" presStyleCnt="3"/>
      <dgm:spPr/>
      <dgm:t>
        <a:bodyPr/>
        <a:lstStyle/>
        <a:p>
          <a:endParaRPr lang="ru-RU"/>
        </a:p>
      </dgm:t>
    </dgm:pt>
    <dgm:pt modelId="{8EE4D2E6-1E49-4A79-9EEA-2F1AD6EC6791}" type="pres">
      <dgm:prSet presAssocID="{FAF4BE60-757C-4FA7-B90B-5FBBBCE1FD02}" presName="dummy2a" presStyleCnt="0"/>
      <dgm:spPr/>
    </dgm:pt>
    <dgm:pt modelId="{7FFB2F10-FE05-462C-BAFD-487811BB3F45}" type="pres">
      <dgm:prSet presAssocID="{FAF4BE60-757C-4FA7-B90B-5FBBBCE1FD02}" presName="dummy2b" presStyleCnt="0"/>
      <dgm:spPr/>
    </dgm:pt>
    <dgm:pt modelId="{6AA34EDE-2F59-4144-BAF0-A1FB57EFF14B}" type="pres">
      <dgm:prSet presAssocID="{FAF4BE60-757C-4FA7-B90B-5FBBBCE1FD0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28DF-E822-48AA-936A-82BD734CE38A}" type="pres">
      <dgm:prSet presAssocID="{FAF4BE60-757C-4FA7-B90B-5FBBBCE1FD02}" presName="wedge3" presStyleLbl="node1" presStyleIdx="2" presStyleCnt="3" custScaleX="105371" custScaleY="100595"/>
      <dgm:spPr/>
      <dgm:t>
        <a:bodyPr/>
        <a:lstStyle/>
        <a:p>
          <a:endParaRPr lang="ru-RU"/>
        </a:p>
      </dgm:t>
    </dgm:pt>
    <dgm:pt modelId="{EB8C64F7-61E5-43EE-9979-76666838C6F3}" type="pres">
      <dgm:prSet presAssocID="{FAF4BE60-757C-4FA7-B90B-5FBBBCE1FD02}" presName="dummy3a" presStyleCnt="0"/>
      <dgm:spPr/>
    </dgm:pt>
    <dgm:pt modelId="{D2876049-A173-4837-A9BE-D5D5940C3EA6}" type="pres">
      <dgm:prSet presAssocID="{FAF4BE60-757C-4FA7-B90B-5FBBBCE1FD02}" presName="dummy3b" presStyleCnt="0"/>
      <dgm:spPr/>
    </dgm:pt>
    <dgm:pt modelId="{E4BB7378-5B33-4C1D-B181-134F3AFBEEFC}" type="pres">
      <dgm:prSet presAssocID="{FAF4BE60-757C-4FA7-B90B-5FBBBCE1FD0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0A79B-6BAD-43C8-B544-6E992B0AF51D}" type="pres">
      <dgm:prSet presAssocID="{710867D5-06BC-4E56-B4BE-90840C30C002}" presName="arrowWedge1" presStyleLbl="fgSibTrans2D1" presStyleIdx="0" presStyleCnt="3" custLinFactNeighborX="-1624" custLinFactNeighborY="1211"/>
      <dgm:spPr/>
    </dgm:pt>
    <dgm:pt modelId="{5D0AF94B-FDF3-426F-B84F-F291699CAEF1}" type="pres">
      <dgm:prSet presAssocID="{CD06F962-0D3A-467C-AD0C-2EAE38E29C0D}" presName="arrowWedge2" presStyleLbl="fgSibTrans2D1" presStyleIdx="1" presStyleCnt="3"/>
      <dgm:spPr/>
    </dgm:pt>
    <dgm:pt modelId="{604DCBF5-0438-4AE0-8AE5-FAC158A0141C}" type="pres">
      <dgm:prSet presAssocID="{504E5515-AB3D-4669-A3A8-02AA49738832}" presName="arrowWedge3" presStyleLbl="fgSibTrans2D1" presStyleIdx="2" presStyleCnt="3"/>
      <dgm:spPr/>
    </dgm:pt>
  </dgm:ptLst>
  <dgm:cxnLst>
    <dgm:cxn modelId="{B33F15EA-BCF1-45A1-8748-CF97E907EFC2}" srcId="{FAF4BE60-757C-4FA7-B90B-5FBBBCE1FD02}" destId="{8070CEBB-A170-4193-AC64-9C2DF6A9FBE6}" srcOrd="0" destOrd="0" parTransId="{0CD0DB65-6CD8-4B95-9659-0858A88C6EA8}" sibTransId="{710867D5-06BC-4E56-B4BE-90840C30C002}"/>
    <dgm:cxn modelId="{F0855868-420A-4451-B688-ED2FEE150B28}" type="presOf" srcId="{8070CEBB-A170-4193-AC64-9C2DF6A9FBE6}" destId="{38D5DE97-E3B8-46A4-9909-B7F11DCEFE1B}" srcOrd="1" destOrd="0" presId="urn:microsoft.com/office/officeart/2005/8/layout/cycle8"/>
    <dgm:cxn modelId="{C7D8F7C1-3961-4516-BF73-6DFD5822D05C}" type="presOf" srcId="{D00C2570-B45F-4AF9-AB14-2ECAC04073BA}" destId="{E4BB7378-5B33-4C1D-B181-134F3AFBEEFC}" srcOrd="1" destOrd="0" presId="urn:microsoft.com/office/officeart/2005/8/layout/cycle8"/>
    <dgm:cxn modelId="{25A78CD7-632F-4240-B64E-57400E14C784}" type="presOf" srcId="{D00C2570-B45F-4AF9-AB14-2ECAC04073BA}" destId="{5D9528DF-E822-48AA-936A-82BD734CE38A}" srcOrd="0" destOrd="0" presId="urn:microsoft.com/office/officeart/2005/8/layout/cycle8"/>
    <dgm:cxn modelId="{24663856-F25E-44AD-BDDE-80CB7F5E57B8}" type="presOf" srcId="{FAF4BE60-757C-4FA7-B90B-5FBBBCE1FD02}" destId="{3F949DDD-0A35-4E89-94AD-26AB1BA3282E}" srcOrd="0" destOrd="0" presId="urn:microsoft.com/office/officeart/2005/8/layout/cycle8"/>
    <dgm:cxn modelId="{F7D18DE5-0687-485E-B471-065C9BEF9793}" srcId="{FAF4BE60-757C-4FA7-B90B-5FBBBCE1FD02}" destId="{34291960-9261-4BDF-8376-931ECD5B950C}" srcOrd="1" destOrd="0" parTransId="{60C753E4-ECFC-4FEB-8228-516469AEFEBF}" sibTransId="{CD06F962-0D3A-467C-AD0C-2EAE38E29C0D}"/>
    <dgm:cxn modelId="{49B1B958-63C1-4A20-9E78-2E601495EB93}" srcId="{FAF4BE60-757C-4FA7-B90B-5FBBBCE1FD02}" destId="{D00C2570-B45F-4AF9-AB14-2ECAC04073BA}" srcOrd="2" destOrd="0" parTransId="{083313B4-FD92-49EA-87D8-103FC1E96CD5}" sibTransId="{504E5515-AB3D-4669-A3A8-02AA49738832}"/>
    <dgm:cxn modelId="{7F658EB3-5B30-43B0-A103-6ABD18D996A3}" type="presOf" srcId="{34291960-9261-4BDF-8376-931ECD5B950C}" destId="{6AA34EDE-2F59-4144-BAF0-A1FB57EFF14B}" srcOrd="1" destOrd="0" presId="urn:microsoft.com/office/officeart/2005/8/layout/cycle8"/>
    <dgm:cxn modelId="{1B638EAA-6995-446C-8ABF-D0E0A04D617A}" type="presOf" srcId="{34291960-9261-4BDF-8376-931ECD5B950C}" destId="{70B643E4-4B4C-4EC8-BDAC-FD0E5D1D10AF}" srcOrd="0" destOrd="0" presId="urn:microsoft.com/office/officeart/2005/8/layout/cycle8"/>
    <dgm:cxn modelId="{9C928D75-C478-4F47-A3A1-9154310E1300}" type="presOf" srcId="{8070CEBB-A170-4193-AC64-9C2DF6A9FBE6}" destId="{94448F30-B445-45AA-93CF-8E959B33BB1B}" srcOrd="0" destOrd="0" presId="urn:microsoft.com/office/officeart/2005/8/layout/cycle8"/>
    <dgm:cxn modelId="{5FACCAB3-1109-4B9F-AFBD-6E682E3C1897}" type="presParOf" srcId="{3F949DDD-0A35-4E89-94AD-26AB1BA3282E}" destId="{94448F30-B445-45AA-93CF-8E959B33BB1B}" srcOrd="0" destOrd="0" presId="urn:microsoft.com/office/officeart/2005/8/layout/cycle8"/>
    <dgm:cxn modelId="{4D4F5C8F-56D5-400B-A53D-1865F310691D}" type="presParOf" srcId="{3F949DDD-0A35-4E89-94AD-26AB1BA3282E}" destId="{EF551BD4-78F0-4100-8933-B843FDDDB378}" srcOrd="1" destOrd="0" presId="urn:microsoft.com/office/officeart/2005/8/layout/cycle8"/>
    <dgm:cxn modelId="{01FDB95D-9AA0-4121-A3BF-F4EEC3CEA683}" type="presParOf" srcId="{3F949DDD-0A35-4E89-94AD-26AB1BA3282E}" destId="{5FFEA0F7-E616-4174-9AFC-BB334D96D8C1}" srcOrd="2" destOrd="0" presId="urn:microsoft.com/office/officeart/2005/8/layout/cycle8"/>
    <dgm:cxn modelId="{9BC7E4C8-BD20-47F1-97F3-7AD85F23037D}" type="presParOf" srcId="{3F949DDD-0A35-4E89-94AD-26AB1BA3282E}" destId="{38D5DE97-E3B8-46A4-9909-B7F11DCEFE1B}" srcOrd="3" destOrd="0" presId="urn:microsoft.com/office/officeart/2005/8/layout/cycle8"/>
    <dgm:cxn modelId="{7650DF4A-BA8F-43D0-B6A4-A5EAEAEDC1D6}" type="presParOf" srcId="{3F949DDD-0A35-4E89-94AD-26AB1BA3282E}" destId="{70B643E4-4B4C-4EC8-BDAC-FD0E5D1D10AF}" srcOrd="4" destOrd="0" presId="urn:microsoft.com/office/officeart/2005/8/layout/cycle8"/>
    <dgm:cxn modelId="{8B7898E6-F4AB-4D00-A600-B5DB7FEDCF1D}" type="presParOf" srcId="{3F949DDD-0A35-4E89-94AD-26AB1BA3282E}" destId="{8EE4D2E6-1E49-4A79-9EEA-2F1AD6EC6791}" srcOrd="5" destOrd="0" presId="urn:microsoft.com/office/officeart/2005/8/layout/cycle8"/>
    <dgm:cxn modelId="{CD9422EA-1C9B-493C-9191-FA5D28E23D06}" type="presParOf" srcId="{3F949DDD-0A35-4E89-94AD-26AB1BA3282E}" destId="{7FFB2F10-FE05-462C-BAFD-487811BB3F45}" srcOrd="6" destOrd="0" presId="urn:microsoft.com/office/officeart/2005/8/layout/cycle8"/>
    <dgm:cxn modelId="{DF39D345-8DD3-4FD3-A5D1-44339A613790}" type="presParOf" srcId="{3F949DDD-0A35-4E89-94AD-26AB1BA3282E}" destId="{6AA34EDE-2F59-4144-BAF0-A1FB57EFF14B}" srcOrd="7" destOrd="0" presId="urn:microsoft.com/office/officeart/2005/8/layout/cycle8"/>
    <dgm:cxn modelId="{389F03D8-6C9B-45E9-BD99-54228FCB6F5A}" type="presParOf" srcId="{3F949DDD-0A35-4E89-94AD-26AB1BA3282E}" destId="{5D9528DF-E822-48AA-936A-82BD734CE38A}" srcOrd="8" destOrd="0" presId="urn:microsoft.com/office/officeart/2005/8/layout/cycle8"/>
    <dgm:cxn modelId="{FFE39048-67B8-4E07-86F2-F00EAF551D55}" type="presParOf" srcId="{3F949DDD-0A35-4E89-94AD-26AB1BA3282E}" destId="{EB8C64F7-61E5-43EE-9979-76666838C6F3}" srcOrd="9" destOrd="0" presId="urn:microsoft.com/office/officeart/2005/8/layout/cycle8"/>
    <dgm:cxn modelId="{C5E5C3E1-26AA-4218-9195-9E3A90A99261}" type="presParOf" srcId="{3F949DDD-0A35-4E89-94AD-26AB1BA3282E}" destId="{D2876049-A173-4837-A9BE-D5D5940C3EA6}" srcOrd="10" destOrd="0" presId="urn:microsoft.com/office/officeart/2005/8/layout/cycle8"/>
    <dgm:cxn modelId="{30EFCC8D-6ECE-4A80-B6E7-235610329CFE}" type="presParOf" srcId="{3F949DDD-0A35-4E89-94AD-26AB1BA3282E}" destId="{E4BB7378-5B33-4C1D-B181-134F3AFBEEFC}" srcOrd="11" destOrd="0" presId="urn:microsoft.com/office/officeart/2005/8/layout/cycle8"/>
    <dgm:cxn modelId="{8714AA7E-D8FF-4233-ABC1-7BDEC1C3C691}" type="presParOf" srcId="{3F949DDD-0A35-4E89-94AD-26AB1BA3282E}" destId="{4A00A79B-6BAD-43C8-B544-6E992B0AF51D}" srcOrd="12" destOrd="0" presId="urn:microsoft.com/office/officeart/2005/8/layout/cycle8"/>
    <dgm:cxn modelId="{C2256954-ED1A-482E-BFF6-DE9FAC7C4648}" type="presParOf" srcId="{3F949DDD-0A35-4E89-94AD-26AB1BA3282E}" destId="{5D0AF94B-FDF3-426F-B84F-F291699CAEF1}" srcOrd="13" destOrd="0" presId="urn:microsoft.com/office/officeart/2005/8/layout/cycle8"/>
    <dgm:cxn modelId="{BC8A5291-0547-488C-8ACD-EDC51A34345E}" type="presParOf" srcId="{3F949DDD-0A35-4E89-94AD-26AB1BA3282E}" destId="{604DCBF5-0438-4AE0-8AE5-FAC158A014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48F30-B445-45AA-93CF-8E959B33BB1B}">
      <dsp:nvSpPr>
        <dsp:cNvPr id="0" name=""/>
        <dsp:cNvSpPr/>
      </dsp:nvSpPr>
      <dsp:spPr>
        <a:xfrm>
          <a:off x="467369" y="228983"/>
          <a:ext cx="2903362" cy="290336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ИНТЕГРАТИВНЫЙ КОНТЕНТ</a:t>
          </a:r>
        </a:p>
      </dsp:txBody>
      <dsp:txXfrm>
        <a:off x="1997510" y="844220"/>
        <a:ext cx="1036915" cy="864096"/>
      </dsp:txXfrm>
    </dsp:sp>
    <dsp:sp modelId="{70B643E4-4B4C-4EC8-BDAC-FD0E5D1D10AF}">
      <dsp:nvSpPr>
        <dsp:cNvPr id="0" name=""/>
        <dsp:cNvSpPr/>
      </dsp:nvSpPr>
      <dsp:spPr>
        <a:xfrm>
          <a:off x="407574" y="332675"/>
          <a:ext cx="2903362" cy="290336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НЕПРЕРЫВНЫЙ ИНТЕГРАТИВНЫЙ ЦИКЛ УЧЕНИЯ</a:t>
          </a:r>
        </a:p>
      </dsp:txBody>
      <dsp:txXfrm>
        <a:off x="1098850" y="2216404"/>
        <a:ext cx="1555372" cy="760404"/>
      </dsp:txXfrm>
    </dsp:sp>
    <dsp:sp modelId="{5D9528DF-E822-48AA-936A-82BD734CE38A}">
      <dsp:nvSpPr>
        <dsp:cNvPr id="0" name=""/>
        <dsp:cNvSpPr/>
      </dsp:nvSpPr>
      <dsp:spPr>
        <a:xfrm>
          <a:off x="269808" y="220346"/>
          <a:ext cx="3059302" cy="292063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ИНТЕГРАТИВНОЕ ТЕХНОЛОГИЧЕСКОЕ РЕШЕНИЕ</a:t>
          </a:r>
        </a:p>
      </dsp:txBody>
      <dsp:txXfrm>
        <a:off x="624178" y="839243"/>
        <a:ext cx="1092607" cy="869237"/>
      </dsp:txXfrm>
    </dsp:sp>
    <dsp:sp modelId="{4A00A79B-6BAD-43C8-B544-6E992B0AF51D}">
      <dsp:nvSpPr>
        <dsp:cNvPr id="0" name=""/>
        <dsp:cNvSpPr/>
      </dsp:nvSpPr>
      <dsp:spPr>
        <a:xfrm>
          <a:off x="234888" y="88764"/>
          <a:ext cx="3262826" cy="32628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AF94B-FDF3-426F-B84F-F291699CAEF1}">
      <dsp:nvSpPr>
        <dsp:cNvPr id="0" name=""/>
        <dsp:cNvSpPr/>
      </dsp:nvSpPr>
      <dsp:spPr>
        <a:xfrm>
          <a:off x="227842" y="152759"/>
          <a:ext cx="3262826" cy="32628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DCBF5-0438-4AE0-8AE5-FAC158A0141C}">
      <dsp:nvSpPr>
        <dsp:cNvPr id="0" name=""/>
        <dsp:cNvSpPr/>
      </dsp:nvSpPr>
      <dsp:spPr>
        <a:xfrm>
          <a:off x="166788" y="49143"/>
          <a:ext cx="3262826" cy="32628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FD0C2-3183-4956-80D8-07D2CA2C2B3A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E120C-3554-48C8-91A8-B6F2B90F37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3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CD574-F7C5-4EA5-A576-4D4940D58382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1926D-B550-4C1A-955B-0C13A3008E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9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17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7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586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77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3E47-E907-443F-B64E-CA2620E05B8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5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49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2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3E47-E907-443F-B64E-CA2620E05B85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3E47-E907-443F-B64E-CA2620E05B8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1926D-B550-4C1A-955B-0C13A3008EF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62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3E47-E907-443F-B64E-CA2620E05B85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9DAD8-A92D-4DCB-805E-951E507920B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8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9DAD8-A92D-4DCB-805E-951E507920B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29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0" y="47943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5" y="623452"/>
            <a:ext cx="9143999" cy="448343"/>
          </a:xfrm>
          <a:prstGeom prst="rect">
            <a:avLst/>
          </a:prstGeom>
        </p:spPr>
        <p:txBody>
          <a:bodyPr/>
          <a:lstStyle>
            <a:lvl1pPr marL="432000" lvl="0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556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20" y="1808255"/>
            <a:ext cx="8311792" cy="469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479431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3" y="623448"/>
            <a:ext cx="9143999" cy="448343"/>
          </a:xfrm>
          <a:prstGeom prst="rect">
            <a:avLst/>
          </a:prstGeom>
        </p:spPr>
        <p:txBody>
          <a:bodyPr/>
          <a:lstStyle>
            <a:lvl1pPr marL="432000" lvl="0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1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1F8C0CA-6D41-EE43-AD45-E1FC0461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634AB02-730A-F44B-BF73-EA27D4710D55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DDB1A3-7F2B-B342-AB92-4391F7D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ACA4775-8DED-B54F-A27C-8830F511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28F9DAE-493C-174F-B518-3627250543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952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83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358096"/>
            <a:ext cx="4082736" cy="822960"/>
          </a:xfrm>
          <a:prstGeom prst="rect">
            <a:avLst/>
          </a:prstGeo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342400"/>
            <a:ext cx="4082736" cy="3966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362028"/>
            <a:ext cx="4366260" cy="822960"/>
          </a:xfrm>
          <a:prstGeom prst="rect">
            <a:avLst/>
          </a:prstGeo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342400"/>
            <a:ext cx="4366260" cy="3966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8101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F0EF6D53-7245-4635-9BED-C04DCACB2E34}" type="datetimeFigureOut">
              <a:rPr lang="ru-RU" smtClean="0">
                <a:solidFill>
                  <a:srgbClr val="0A2A30"/>
                </a:solidFill>
              </a:rPr>
              <a:pPr/>
              <a:t>21.01.2020</a:t>
            </a:fld>
            <a:endParaRPr lang="ru-RU" dirty="0">
              <a:solidFill>
                <a:srgbClr val="0A2A3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0A2A3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/>
          <a:lstStyle/>
          <a:p>
            <a:fld id="{60EF0E17-F9BE-4C34-81F2-15B280B08CE2}" type="slidenum">
              <a:rPr lang="ru-RU" smtClean="0">
                <a:solidFill>
                  <a:srgbClr val="0A2A30"/>
                </a:solidFill>
              </a:rPr>
              <a:pPr/>
              <a:t>‹#›</a:t>
            </a:fld>
            <a:endParaRPr lang="ru-RU" dirty="0">
              <a:solidFill>
                <a:srgbClr val="0A2A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28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0" y="47943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5" y="623452"/>
            <a:ext cx="9143999" cy="448343"/>
          </a:xfrm>
          <a:prstGeom prst="rect">
            <a:avLst/>
          </a:prstGeom>
        </p:spPr>
        <p:txBody>
          <a:bodyPr/>
          <a:lstStyle>
            <a:lvl1pPr marL="432000" lvl="0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47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967" y="1233219"/>
            <a:ext cx="8116064" cy="367930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AFE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8951" y="2183328"/>
            <a:ext cx="8099465" cy="442697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A2A3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A2A30">
                    <a:tint val="75000"/>
                  </a:srgbClr>
                </a:solidFill>
              </a:rPr>
              <a:pPr/>
              <a:t>1/21/2020</a:t>
            </a:fld>
            <a:endParaRPr lang="en-US">
              <a:solidFill>
                <a:srgbClr val="0A2A3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A2A3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A2A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20" y="1808255"/>
            <a:ext cx="8311792" cy="469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479431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3" y="623448"/>
            <a:ext cx="9143999" cy="448343"/>
          </a:xfrm>
          <a:prstGeom prst="rect">
            <a:avLst/>
          </a:prstGeom>
        </p:spPr>
        <p:txBody>
          <a:bodyPr/>
          <a:lstStyle>
            <a:lvl1pPr marL="432000" lvl="0" rtl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599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1F8C0CA-6D41-EE43-AD45-E1FC0461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634AB02-730A-F44B-BF73-EA27D4710D55}" type="datetimeFigureOut">
              <a:rPr lang="ru-RU" smtClean="0">
                <a:solidFill>
                  <a:srgbClr val="0A2A30"/>
                </a:solidFill>
              </a:rPr>
              <a:pPr/>
              <a:t>21.01.2020</a:t>
            </a:fld>
            <a:endParaRPr lang="ru-RU">
              <a:solidFill>
                <a:srgbClr val="0A2A3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EDDB1A3-7F2B-B342-AB92-4391F7D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A2A3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ACA4775-8DED-B54F-A27C-8830F511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28F9DAE-493C-174F-B518-362725054328}" type="slidenum">
              <a:rPr lang="ru-RU" smtClean="0">
                <a:solidFill>
                  <a:srgbClr val="0A2A30"/>
                </a:solidFill>
              </a:rPr>
              <a:pPr/>
              <a:t>‹#›</a:t>
            </a:fld>
            <a:endParaRPr lang="ru-RU">
              <a:solidFill>
                <a:srgbClr val="0A2A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74E4C7-7FD1-F845-8036-9A2E4F115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388766-7E4A-FC42-AA91-01A06BB55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BFB709-6F16-774A-B1B5-0F9AEF2A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34AB02-730A-F44B-BF73-EA27D4710D55}" type="datetimeFigureOut">
              <a:rPr lang="ru-RU" smtClean="0">
                <a:solidFill>
                  <a:srgbClr val="0A2A30"/>
                </a:solidFill>
              </a:rPr>
              <a:pPr/>
              <a:t>21.01.2020</a:t>
            </a:fld>
            <a:endParaRPr lang="ru-RU">
              <a:solidFill>
                <a:srgbClr val="0A2A3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C1CDAD-4113-2049-A491-F891A48F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A2A30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B25B24-0D96-D84A-9A15-73983495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8F9DAE-493C-174F-B518-362725054328}" type="slidenum">
              <a:rPr lang="ru-RU" smtClean="0">
                <a:solidFill>
                  <a:srgbClr val="0A2A30"/>
                </a:solidFill>
              </a:rPr>
              <a:pPr/>
              <a:t>‹#›</a:t>
            </a:fld>
            <a:endParaRPr lang="ru-RU">
              <a:solidFill>
                <a:srgbClr val="0A2A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0" y="4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" y="47077"/>
            <a:ext cx="2076657" cy="3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9" r:id="rId3"/>
    <p:sldLayoutId id="2147483670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9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21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0" y="4"/>
            <a:ext cx="9144000" cy="459719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" y="47077"/>
            <a:ext cx="2076657" cy="3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8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9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45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21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diagramData" Target="../diagrams/data1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5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mob-edu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9" cy="7046640"/>
          </a:xfrm>
          <a:prstGeom prst="rect">
            <a:avLst/>
          </a:prstGeom>
        </p:spPr>
      </p:pic>
      <p:sp>
        <p:nvSpPr>
          <p:cNvPr id="4" name="Прямоугольник 8"/>
          <p:cNvSpPr/>
          <p:nvPr/>
        </p:nvSpPr>
        <p:spPr>
          <a:xfrm>
            <a:off x="0" y="466241"/>
            <a:ext cx="4237891" cy="872066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217334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3" y="635572"/>
            <a:ext cx="3030025" cy="5334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2235" y="2276872"/>
            <a:ext cx="6779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cs typeface="Arial" pitchFamily="34" charset="0"/>
              </a:rPr>
              <a:t> </a:t>
            </a:r>
            <a:r>
              <a:rPr lang="ru-RU" sz="3200" b="1" dirty="0" smtClean="0"/>
              <a:t>ОРГАНИЗАЦИЯ ОБРАЗОВАТЕЛЬНОГО ПРОЦЕССА В ЦИФРОВОЙ СРЕДЕ – ОСНОВА РАЗВИТИЯ ЭКОСИСТЕМЫ ОБРАЗОВАНИЯ</a:t>
            </a:r>
            <a:endParaRPr lang="ru-RU" sz="3200" b="1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1" y="6021288"/>
            <a:ext cx="50008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 </a:t>
            </a:r>
            <a:r>
              <a:rPr lang="ru-RU" sz="1200" b="1" dirty="0" smtClean="0"/>
              <a:t>Кондаков </a:t>
            </a:r>
            <a:r>
              <a:rPr lang="ru-RU" sz="1200" b="1" dirty="0"/>
              <a:t>Александр Михайлович, </a:t>
            </a:r>
            <a:r>
              <a:rPr lang="ru-RU" sz="1200" dirty="0"/>
              <a:t>генеральный директор компании </a:t>
            </a:r>
            <a:endParaRPr lang="en-US" sz="1200" dirty="0" smtClean="0"/>
          </a:p>
          <a:p>
            <a:r>
              <a:rPr lang="ru-RU" sz="1200" dirty="0" smtClean="0"/>
              <a:t>«</a:t>
            </a:r>
            <a:r>
              <a:rPr lang="ru-RU" sz="1200" dirty="0"/>
              <a:t>Мобильное Электронное Образование», </a:t>
            </a:r>
            <a:r>
              <a:rPr lang="ru-RU" sz="1200" dirty="0" err="1"/>
              <a:t>д.п.н</a:t>
            </a:r>
            <a:r>
              <a:rPr lang="ru-RU" sz="1200" dirty="0"/>
              <a:t>., член-корр. РАО</a:t>
            </a:r>
            <a:r>
              <a:rPr lang="ru-RU" sz="1200" dirty="0" smtClean="0"/>
              <a:t>,</a:t>
            </a:r>
            <a:endParaRPr lang="en-US" sz="1200" dirty="0" smtClean="0"/>
          </a:p>
          <a:p>
            <a:r>
              <a:rPr lang="ru-RU" sz="1200" dirty="0" smtClean="0"/>
              <a:t> </a:t>
            </a:r>
            <a:r>
              <a:rPr lang="ru-RU" sz="1200" dirty="0"/>
              <a:t>руководитель экспертной группы «Методология развития образования </a:t>
            </a:r>
            <a:endParaRPr lang="en-US" sz="1200" dirty="0" smtClean="0"/>
          </a:p>
          <a:p>
            <a:r>
              <a:rPr lang="en-US" sz="1200" dirty="0"/>
              <a:t> </a:t>
            </a:r>
            <a:r>
              <a:rPr lang="ru-RU" sz="1200" dirty="0" smtClean="0"/>
              <a:t>в </a:t>
            </a:r>
            <a:r>
              <a:rPr lang="ru-RU" sz="1200" dirty="0"/>
              <a:t>целях подготовки кадров для цифровой экономики» ФП «Кадры для цифровой экономики»  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1192" y="1352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МЭО </a:t>
            </a:r>
            <a:r>
              <a:rPr lang="en-US" sz="1600" dirty="0" smtClean="0"/>
              <a:t>- </a:t>
            </a:r>
            <a:r>
              <a:rPr lang="ru-RU" sz="1600" dirty="0" smtClean="0"/>
              <a:t>участник </a:t>
            </a:r>
            <a:r>
              <a:rPr lang="ru-RU" sz="1600" dirty="0"/>
              <a:t>ИТ- кластера инновационного центра «</a:t>
            </a:r>
            <a:r>
              <a:rPr lang="ru-RU" sz="1600" dirty="0" err="1"/>
              <a:t>Сколково</a:t>
            </a:r>
            <a:r>
              <a:rPr lang="ru-RU" sz="1600" dirty="0"/>
              <a:t>»</a:t>
            </a:r>
          </a:p>
        </p:txBody>
      </p:sp>
      <p:pic>
        <p:nvPicPr>
          <p:cNvPr id="10" name="Picture 3" descr="T:\Полищук\Презентации\Презентация МЭО краткая июль 2016\logo-skolkov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2598"/>
            <a:ext cx="646083" cy="46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4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3" y="155679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A2A30"/>
              </a:solidFill>
            </a:endParaRPr>
          </a:p>
          <a:p>
            <a:endParaRPr lang="en-US" dirty="0" smtClean="0">
              <a:solidFill>
                <a:srgbClr val="0A2A3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FC0211F-B28E-634F-ACF7-F4155041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" y="548681"/>
            <a:ext cx="9123582" cy="7596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ФОРМИРОВАНИЕ ЦИФРОВОЙ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ИДЕНТИЧНОСТИ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«цифрового профиля гражданина»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115B1DB6-6FBD-404B-85D1-2DB3B4FBEB18}"/>
              </a:ext>
            </a:extLst>
          </p:cNvPr>
          <p:cNvSpPr txBox="1">
            <a:spLocks/>
          </p:cNvSpPr>
          <p:nvPr/>
        </p:nvSpPr>
        <p:spPr>
          <a:xfrm>
            <a:off x="0" y="1852375"/>
            <a:ext cx="4806696" cy="3636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Чем мы делимся в сети?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Анализ данных нашего поведения в сети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искусственный интеллект думает о нас?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ÐÐ°ÑÑÐ¸Ð½ÐºÐ¸ Ð¿Ð¾ Ð·Ð°Ð¿ÑÐ¾ÑÑ Ð¦Ð¸ÑÑÐ¾Ð²Ð°Ñ Ð¸Ð´ÐµÐ½ÑÐ¸ÑÐ½Ð¾ÑÑ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422583" cy="37185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00246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3" y="155679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A2A30"/>
              </a:solidFill>
            </a:endParaRPr>
          </a:p>
          <a:p>
            <a:endParaRPr lang="en-US" dirty="0" smtClean="0">
              <a:solidFill>
                <a:srgbClr val="0A2A3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1D71144-6ECC-6A45-81F4-E5B79889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7"/>
            <a:ext cx="9144000" cy="10801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ЧТО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ТАКОЕ ЦИФРОВАЯ ИДЕНТИЧНОСТЬ?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3160FD-08CB-244B-95FE-C10B89FDD4EA}"/>
              </a:ext>
            </a:extLst>
          </p:cNvPr>
          <p:cNvSpPr txBox="1"/>
          <p:nvPr/>
        </p:nvSpPr>
        <p:spPr>
          <a:xfrm>
            <a:off x="4" y="1556792"/>
            <a:ext cx="48170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Цифровая идентичность - это весь комплекс данных, оставленных человеком в интернете, его </a:t>
            </a: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цифровая проекция (след) в сети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ЦИФРОВАЯ ИДЕНТИЧНОСТЬ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ЭТО ПРО МЕНЯ!!!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2" descr="ÐÐ°ÑÑÐ¸Ð½ÐºÐ¸ Ð¿Ð¾ Ð·Ð°Ð¿ÑÐ¾ÑÑ ÐºÐ°ÑÑÐ¸Ð½ÐºÐ° ÑÐ¸ÑÑÐ¾Ð²Ð¾Ð¹ ÑÐ»ÐµÐ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6407" r="26818" b="7294"/>
          <a:stretch/>
        </p:blipFill>
        <p:spPr bwMode="auto">
          <a:xfrm>
            <a:off x="4817091" y="1340768"/>
            <a:ext cx="4244742" cy="41099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341453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DCCBC31-ABE7-E047-B4F6-478D4851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" y="623452"/>
            <a:ext cx="9143999" cy="4483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ПЕРВЫЙ УРОВЕНЬ – ЧЕМ МЫ ДЕЛИМСЯ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0C7E98E5-EC07-3D47-9E6C-4FA578E8A325}"/>
              </a:ext>
            </a:extLst>
          </p:cNvPr>
          <p:cNvSpPr txBox="1">
            <a:spLocks/>
          </p:cNvSpPr>
          <p:nvPr/>
        </p:nvSpPr>
        <p:spPr>
          <a:xfrm>
            <a:off x="0" y="1690692"/>
            <a:ext cx="4111752" cy="1771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Данные, которые мы размещаем в социальных сетях (фото, посты, комментарии)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39D35D-B4B1-CA4D-BAEF-4F8D0C6EDFCA}"/>
              </a:ext>
            </a:extLst>
          </p:cNvPr>
          <p:cNvSpPr txBox="1"/>
          <p:nvPr/>
        </p:nvSpPr>
        <p:spPr>
          <a:xfrm>
            <a:off x="2029" y="4581128"/>
            <a:ext cx="4111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Эти данные мы контролируем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ADE777-FE80-7E41-B383-7B89A7AF5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14" y="2023308"/>
            <a:ext cx="4814010" cy="310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977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D8B15D7-4048-9E41-8B0A-96D86695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476676"/>
            <a:ext cx="9143999" cy="4483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ВТОРОЙ УРОВЕНЬ - СКЛАДЫВАЕТСЯ ИЗ НАБЛЮДЕНИЙ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НАШИМ ПОВЕДЕНИЕМ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83506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EC83AE7A-71CB-CE47-A9DC-D5F499950BF3}"/>
              </a:ext>
            </a:extLst>
          </p:cNvPr>
          <p:cNvSpPr txBox="1">
            <a:spLocks/>
          </p:cNvSpPr>
          <p:nvPr/>
        </p:nvSpPr>
        <p:spPr>
          <a:xfrm>
            <a:off x="30749" y="1916832"/>
            <a:ext cx="5038344" cy="356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Геолокация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детали личных и профессиональных связей, время пребывания в сети, информация о пребывании в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онлайне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или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офлайне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с кем провели время, эмоциональном состоянии, или психологических особенностях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46FD55-B63A-BE4B-946B-1FD3E49AE6CD}"/>
              </a:ext>
            </a:extLst>
          </p:cNvPr>
          <p:cNvSpPr txBox="1"/>
          <p:nvPr/>
        </p:nvSpPr>
        <p:spPr>
          <a:xfrm>
            <a:off x="217510" y="5243268"/>
            <a:ext cx="817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Этими данными мы не всегда хотим делиться</a:t>
            </a:r>
          </a:p>
        </p:txBody>
      </p:sp>
    </p:spTree>
    <p:extLst>
      <p:ext uri="{BB962C8B-B14F-4D97-AF65-F5344CB8AC3E}">
        <p14:creationId xmlns:p14="http://schemas.microsoft.com/office/powerpoint/2010/main" val="387833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EAD46FF2-4D5A-AC48-8296-53DA849CB6CD}"/>
              </a:ext>
            </a:extLst>
          </p:cNvPr>
          <p:cNvSpPr txBox="1">
            <a:spLocks/>
          </p:cNvSpPr>
          <p:nvPr/>
        </p:nvSpPr>
        <p:spPr>
          <a:xfrm>
            <a:off x="5724128" y="6583895"/>
            <a:ext cx="3599384" cy="27924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91438" indent="-91438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69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45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45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21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377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677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22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22" indent="-137154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ru-RU" dirty="0" smtClean="0"/>
              <a:t>Информация, основанная на анализе </a:t>
            </a:r>
            <a:r>
              <a:rPr lang="en-US" dirty="0" err="1" smtClean="0"/>
              <a:t>BigData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378D87-F92F-F043-8643-F386837F7583}"/>
              </a:ext>
            </a:extLst>
          </p:cNvPr>
          <p:cNvSpPr txBox="1"/>
          <p:nvPr/>
        </p:nvSpPr>
        <p:spPr>
          <a:xfrm>
            <a:off x="143508" y="1226509"/>
            <a:ext cx="86309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ТРЕТИЙ УРОВЕНЬ – ИНТЕРПРЕТАЦИЯ ДАННЫХ ПЕРВЫХ ДВУХ УРОВНЕЙ РАЗЛИЧНЫМИ ЦИФРОВЫМИ АЛГОРИТМАМИ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9AECDF-0664-F74A-83CC-8D6195162683}"/>
              </a:ext>
            </a:extLst>
          </p:cNvPr>
          <p:cNvSpPr txBox="1"/>
          <p:nvPr/>
        </p:nvSpPr>
        <p:spPr>
          <a:xfrm>
            <a:off x="1331640" y="2751167"/>
            <a:ext cx="63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НЕ ЧТО МЫ </a:t>
            </a:r>
            <a:r>
              <a:rPr lang="ru-RU" sz="2800" b="1" i="1" dirty="0" smtClean="0">
                <a:solidFill>
                  <a:srgbClr val="FF0000"/>
                </a:solidFill>
              </a:rPr>
              <a:t>ДЕЛАЕМ, </a:t>
            </a:r>
            <a:r>
              <a:rPr lang="ru-RU" sz="2800" b="1" i="1" dirty="0">
                <a:solidFill>
                  <a:srgbClr val="FF0000"/>
                </a:solidFill>
              </a:rPr>
              <a:t>А КТО </a:t>
            </a:r>
            <a:r>
              <a:rPr lang="ru-RU" sz="2800" b="1" i="1" dirty="0" smtClean="0">
                <a:solidFill>
                  <a:srgbClr val="FF0000"/>
                </a:solidFill>
              </a:rPr>
              <a:t>МЫ!!!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79" y="3219339"/>
            <a:ext cx="5028220" cy="33469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597576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50CDBB-BEB3-CF42-AABD-EF78FC1E0650}"/>
              </a:ext>
            </a:extLst>
          </p:cNvPr>
          <p:cNvSpPr txBox="1"/>
          <p:nvPr/>
        </p:nvSpPr>
        <p:spPr>
          <a:xfrm>
            <a:off x="-10886" y="12687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Также как раньше мы учили детей читать и писать, так сегодня мы должны научить их формировать цифровую идентичность </a:t>
            </a:r>
          </a:p>
        </p:txBody>
      </p:sp>
      <p:pic>
        <p:nvPicPr>
          <p:cNvPr id="3" name="Рисунок 2" descr="Изображение выглядит как ноутбук, человек, компьютер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852FA0D-FE61-F047-BD4C-E28BBEFF8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62" y="3130333"/>
            <a:ext cx="5591506" cy="372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870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412776"/>
            <a:ext cx="4896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Запрет на использование мобильных устройств не только наивен, </a:t>
            </a:r>
            <a:endParaRPr lang="ru-RU" b="1" dirty="0" smtClean="0"/>
          </a:p>
          <a:p>
            <a:r>
              <a:rPr lang="ru-RU" b="1" dirty="0" smtClean="0"/>
              <a:t>но </a:t>
            </a:r>
            <a:r>
              <a:rPr lang="ru-RU" b="1" dirty="0"/>
              <a:t>и </a:t>
            </a:r>
            <a:r>
              <a:rPr lang="ru-RU" b="1" dirty="0" smtClean="0"/>
              <a:t>опасен</a:t>
            </a:r>
          </a:p>
          <a:p>
            <a:endParaRPr lang="ru-RU" b="1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Новые </a:t>
            </a:r>
            <a:r>
              <a:rPr lang="ru-RU" dirty="0"/>
              <a:t>формы межличностного взаимодействия определяют отношения между людьми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Сокращение </a:t>
            </a:r>
            <a:r>
              <a:rPr lang="ru-RU" dirty="0" err="1"/>
              <a:t>face-to-face</a:t>
            </a:r>
            <a:r>
              <a:rPr lang="ru-RU" dirty="0"/>
              <a:t> коммуникации существенно меняет социальные навыки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реальной жизни мы сталкиваемся с более сложными проблемами, чем стандартизированные </a:t>
            </a:r>
            <a:r>
              <a:rPr lang="ru-RU" dirty="0" smtClean="0"/>
              <a:t>тесты</a:t>
            </a:r>
            <a:endParaRPr lang="ru-RU" dirty="0"/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31531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Смартфоны и планшеты создали новые возможности связи школьного образования с реальной жизнью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287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650A38-CB3C-3949-AF3B-C91ABA90C693}"/>
              </a:ext>
            </a:extLst>
          </p:cNvPr>
          <p:cNvSpPr txBox="1">
            <a:spLocks/>
          </p:cNvSpPr>
          <p:nvPr/>
        </p:nvSpPr>
        <p:spPr>
          <a:xfrm>
            <a:off x="35496" y="1916832"/>
            <a:ext cx="579613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/>
                <a:ea typeface="+mj-ea"/>
                <a:cs typeface="Arial" panose="020B0604020202020204" pitchFamily="34" charset="0"/>
              </a:rPr>
              <a:t>Нужны люди, которые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 Light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/>
                <a:ea typeface="+mj-ea"/>
                <a:cs typeface="Arial" panose="020B0604020202020204" pitchFamily="34" charset="0"/>
              </a:rPr>
              <a:t>ОПРЕДЕЛЯЮТ БУДУЩЕЕ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8FC77FD0-BA70-A943-881A-BC80671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620"/>
            <a:ext cx="2835064" cy="196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D71DCD-E2B9-5449-BACC-3BD8DA7A9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/>
          <a:stretch/>
        </p:blipFill>
        <p:spPr bwMode="auto">
          <a:xfrm>
            <a:off x="3092212" y="3501013"/>
            <a:ext cx="3006367" cy="182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0" y="1916832"/>
            <a:ext cx="280893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61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4946A0-E835-9749-8297-AFA027879ED2}"/>
              </a:ext>
            </a:extLst>
          </p:cNvPr>
          <p:cNvSpPr txBox="1"/>
          <p:nvPr/>
        </p:nvSpPr>
        <p:spPr>
          <a:xfrm>
            <a:off x="179512" y="44307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СОВРЕМЕННЫЕ ДЕТИ АДАПТИВНЫ К ЖИЗНИ В СЕТЕВОЙ СРЕДЕ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2586A2-A37F-2F48-89A7-068C92A6CC23}"/>
              </a:ext>
            </a:extLst>
          </p:cNvPr>
          <p:cNvSpPr txBox="1"/>
          <p:nvPr/>
        </p:nvSpPr>
        <p:spPr>
          <a:xfrm>
            <a:off x="4000496" y="1357298"/>
            <a:ext cx="45720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редпочитают </a:t>
            </a:r>
            <a:r>
              <a:rPr lang="ru-RU" sz="2000" dirty="0"/>
              <a:t>горизонтальное, а не вертикальное взаимодействие</a:t>
            </a:r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Высокая скорость обработки информации и принятия решений</a:t>
            </a:r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Креативны</a:t>
            </a:r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err="1"/>
              <a:t>Многозадачны</a:t>
            </a:r>
            <a:endParaRPr lang="ru-RU" sz="2000" dirty="0"/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Способны одновременно использовать различные типы мышления</a:t>
            </a:r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Нацелены на самореализацию и самоактуализацию</a:t>
            </a:r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амостоятельны</a:t>
            </a:r>
            <a:endParaRPr lang="ru-RU" sz="2000" dirty="0"/>
          </a:p>
          <a:p>
            <a:pPr marL="179388" indent="-1793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Социально открыты</a:t>
            </a:r>
          </a:p>
          <a:p>
            <a:pPr>
              <a:lnSpc>
                <a:spcPct val="150000"/>
              </a:lnSpc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9A5378-68FA-F747-84D8-049614BAE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" y="1176799"/>
            <a:ext cx="3678108" cy="517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9670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55679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A2A30"/>
              </a:solidFill>
            </a:endParaRPr>
          </a:p>
          <a:p>
            <a:endParaRPr lang="en-US" dirty="0" smtClean="0">
              <a:solidFill>
                <a:srgbClr val="0A2A3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32" y="64291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СОВРЕМЕННЫЕ ДЕТИ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071678"/>
            <a:ext cx="38389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Легко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находят в сети любую информацию</a:t>
            </a:r>
          </a:p>
          <a:p>
            <a:pPr marL="85725" indent="-857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Предпочитают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получать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новости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одной строкой</a:t>
            </a:r>
          </a:p>
          <a:p>
            <a:pPr marL="85725" indent="-857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Откровенны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открыты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соцсетях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85725" indent="-857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только хорошо разбираются в цифровом контенте, но и самостоятельно создают его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92" y="2428868"/>
            <a:ext cx="5072608" cy="295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57422" y="5857892"/>
            <a:ext cx="4102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ОНИ ЖИВУТ В ЦИФРОВОЙ СРЕДЕ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40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7AB2AE0-7202-644F-8E47-22DAE8BD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56778" cy="51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824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692696"/>
            <a:ext cx="8748464" cy="42929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ПРЕТЕНЗИИ ВЗРОСЛЫХ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9190" y="1428736"/>
            <a:ext cx="3891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живут в гаджетах и не приспособлены к реальной жизни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 отличие от нас, у них все происходит  в сети: следят за новостями, сами их создают, комментируют,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репосты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143380"/>
            <a:ext cx="4071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Смотрят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всякую ФИГНЮ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У них другое мышление. Им неинтересен медленно развивающийся сюжет.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Концентрация и удержание внимания у них снизилось с 20 до 8 секунд</a:t>
            </a:r>
          </a:p>
        </p:txBody>
      </p:sp>
      <p:pic>
        <p:nvPicPr>
          <p:cNvPr id="9218" name="Picture 2" descr="https://interfax.by/upload/iblock/38c/38cc33123d0274eb990ca978f3343e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143380"/>
            <a:ext cx="3286148" cy="2233550"/>
          </a:xfrm>
          <a:prstGeom prst="rect">
            <a:avLst/>
          </a:prstGeom>
          <a:noFill/>
        </p:spPr>
      </p:pic>
      <p:pic>
        <p:nvPicPr>
          <p:cNvPr id="9220" name="Picture 4" descr="https://avatars.mds.yandex.net/get-zen_doc/96780/pub_5cebd83668bd73da535e86c3_5cefb0fe1cd66200af7a48b5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4095700" cy="2362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62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3671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43902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самовлюбленные эгоисты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(подростки эгоцентричны – каждый из них самостоятельный бренд в цифровом пространстве)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Совсем недавно будущее прирастало за счёт воспроизводства традиций прошлого. Сегодня мы наблюдаем стремительное скачкообразное движение вперёд, отменяющее «негодное прошлое». О будущем известно только то, что оно точно не будет похоже на настоящее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42918"/>
            <a:ext cx="4143404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4310220" cy="285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6314" y="3857628"/>
            <a:ext cx="41434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беспечны, инфантильны, не думают о будущем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(они не готовы решать для себя что-то раз и навсегда, хотят попробовать себя во всем, прежде чем выберут чем заниматься)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У старшего поколения будущее было очевидным и понятным.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Подростки думают о будущем, но его рамки другие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0298" y="142852"/>
            <a:ext cx="6495696" cy="4292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ПРЕТЕНЗИИ ВЗРОСЛЫХ</a:t>
            </a:r>
            <a:endParaRPr kumimoji="0" lang="ru-RU" sz="2400" b="1" i="0" u="none" strike="noStrike" kern="1200" cap="all" spc="10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531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3671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47456" y="1142984"/>
            <a:ext cx="48965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аморальны и бескультурны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У поколения выросшего на литературной классике современная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цифровая культура </a:t>
            </a:r>
            <a:r>
              <a:rPr lang="ru-RU" dirty="0">
                <a:latin typeface="Arial" pitchFamily="34" charset="0"/>
                <a:cs typeface="Arial" pitchFamily="34" charset="0"/>
              </a:rPr>
              <a:t>вызывает ужас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Современная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культура </a:t>
            </a:r>
            <a:r>
              <a:rPr lang="ru-RU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культура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тотального высказывания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самопрезентации</a:t>
            </a:r>
            <a:r>
              <a:rPr lang="ru-RU" dirty="0">
                <a:latin typeface="Arial" pitchFamily="34" charset="0"/>
                <a:cs typeface="Arial" pitchFamily="34" charset="0"/>
              </a:rPr>
              <a:t>, публичности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Мы были – самые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читающие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Они </a:t>
            </a:r>
            <a:r>
              <a:rPr lang="ru-RU" dirty="0">
                <a:latin typeface="Arial" pitchFamily="34" charset="0"/>
                <a:cs typeface="Arial" pitchFamily="34" charset="0"/>
              </a:rPr>
              <a:t>– самые пишущие</a:t>
            </a:r>
          </a:p>
          <a:p>
            <a:pPr>
              <a:buClr>
                <a:srgbClr val="C00000"/>
              </a:buClr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Сегодня о человеке судят не по формальной грамотности, а по содержанию высказываний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s://mokc.by/sites/default/files/komputernaya%20zavisim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3870283" cy="307183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42976" y="500042"/>
            <a:ext cx="6495696" cy="4292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ПРЕТЕНЗИИ ВЗРОСЛЫХ</a:t>
            </a:r>
            <a:endParaRPr kumimoji="0" lang="ru-RU" sz="2000" b="1" i="0" u="none" strike="noStrike" kern="1200" cap="all" spc="10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1846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3671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571480"/>
            <a:ext cx="46483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них нет кумиров. Они слушают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кого попало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 startAt="7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Раньше кумир – недосягаемая личность из книг, газет или телевизора. Сегодня Звёзды – обычные люди, которые должны очень стараться, чтобы получить «лайки» поклонников.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Идея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selfmadeperson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у меня можно научиться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Кумир зазнался, ему на это тут же укажут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571480"/>
            <a:ext cx="3787172" cy="27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143380"/>
            <a:ext cx="3571701" cy="24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3322031"/>
            <a:ext cx="399194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ленивы, им ничего не интересно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раздражает учителей больше всего – раньше нужно было слушаться беспрекословно. 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Сегодня дети ищут логическое объяснение каждому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заданию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Задают вопрос не «ПОЧЕМУ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?»,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 «ЗАЧЕМ?»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Если взрослый не смог объяснить – результат «0</a:t>
            </a:r>
            <a:r>
              <a:rPr lang="ru-RU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142188"/>
            <a:ext cx="6495696" cy="4292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ПРЕТЕНЗИИ ВЗРОСЛЫХ</a:t>
            </a:r>
            <a:endParaRPr kumimoji="0" lang="ru-RU" sz="2000" b="1" i="0" u="none" strike="noStrike" kern="1200" cap="all" spc="10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8047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67FE8B-B756-2045-BB77-58798D445280}"/>
              </a:ext>
            </a:extLst>
          </p:cNvPr>
          <p:cNvSpPr/>
          <p:nvPr/>
        </p:nvSpPr>
        <p:spPr>
          <a:xfrm>
            <a:off x="158038" y="517538"/>
            <a:ext cx="8922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+mj-lt"/>
              </a:rPr>
              <a:t>ЛИЧНОЕ ОНЛАЙН-ПРОСТРАНСТВО РЕБЕНКА: </a:t>
            </a:r>
            <a:endParaRPr lang="en-US" altLang="ru-RU" sz="2000" b="1" dirty="0" smtClean="0">
              <a:latin typeface="+mj-lt"/>
            </a:endParaRPr>
          </a:p>
          <a:p>
            <a:pPr algn="ctr"/>
            <a:r>
              <a:rPr lang="ru-RU" altLang="ru-RU" sz="2000" b="1" dirty="0" smtClean="0">
                <a:latin typeface="+mj-lt"/>
              </a:rPr>
              <a:t>СЕМЬЯ «ЗА КАДРОМ»</a:t>
            </a:r>
            <a:endParaRPr lang="ru-RU" altLang="ru-RU" sz="2000" b="1" dirty="0">
              <a:latin typeface="+mj-lt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2ADC80E-2B52-F743-B2A9-32407AFD2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280" y="1502116"/>
            <a:ext cx="27875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/>
              <a:t>РЕАЛЬНАЯ ЖИЗНЬ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48B5D523-7D5B-AD43-9179-837F10E1C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101" y="1471645"/>
            <a:ext cx="14037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dirty="0"/>
              <a:t>ИНТЕРНЕТ</a:t>
            </a:r>
          </a:p>
        </p:txBody>
      </p:sp>
      <p:grpSp>
        <p:nvGrpSpPr>
          <p:cNvPr id="5" name="Группа 11">
            <a:extLst>
              <a:ext uri="{FF2B5EF4-FFF2-40B4-BE49-F238E27FC236}">
                <a16:creationId xmlns:a16="http://schemas.microsoft.com/office/drawing/2014/main" xmlns="" id="{E22D686C-605C-7840-9263-550E3FBB6292}"/>
              </a:ext>
            </a:extLst>
          </p:cNvPr>
          <p:cNvGrpSpPr>
            <a:grpSpLocks/>
          </p:cNvGrpSpPr>
          <p:nvPr/>
        </p:nvGrpSpPr>
        <p:grpSpPr bwMode="auto">
          <a:xfrm>
            <a:off x="1428988" y="2119555"/>
            <a:ext cx="3324808" cy="3494700"/>
            <a:chOff x="2898000" y="1966308"/>
            <a:chExt cx="3348000" cy="3348000"/>
          </a:xfrm>
        </p:grpSpPr>
        <p:grpSp>
          <p:nvGrpSpPr>
            <p:cNvPr id="6" name="Группа 55">
              <a:extLst>
                <a:ext uri="{FF2B5EF4-FFF2-40B4-BE49-F238E27FC236}">
                  <a16:creationId xmlns:a16="http://schemas.microsoft.com/office/drawing/2014/main" xmlns="" id="{D80592E4-AE69-DE41-BABF-8452E0B5E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8000" y="1966308"/>
              <a:ext cx="3348000" cy="3348000"/>
              <a:chOff x="77356" y="1966308"/>
              <a:chExt cx="3348000" cy="3348000"/>
            </a:xfrm>
          </p:grpSpPr>
          <p:grpSp>
            <p:nvGrpSpPr>
              <p:cNvPr id="8" name="Группа 14">
                <a:extLst>
                  <a:ext uri="{FF2B5EF4-FFF2-40B4-BE49-F238E27FC236}">
                    <a16:creationId xmlns:a16="http://schemas.microsoft.com/office/drawing/2014/main" xmlns="" id="{443D1C34-BE08-8D4B-BC2A-8A392549AD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356" y="1966308"/>
                <a:ext cx="3348000" cy="3348000"/>
                <a:chOff x="2877478" y="3084725"/>
                <a:chExt cx="3348000" cy="3348000"/>
              </a:xfrm>
            </p:grpSpPr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xmlns="" id="{2D0750D9-5E08-3748-A448-36B316E4ED09}"/>
                    </a:ext>
                  </a:extLst>
                </p:cNvPr>
                <p:cNvSpPr/>
                <p:nvPr/>
              </p:nvSpPr>
              <p:spPr>
                <a:xfrm>
                  <a:off x="2877478" y="3084725"/>
                  <a:ext cx="3348000" cy="3348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xmlns="" id="{329C7BE8-8074-374B-A3D4-5978C548263D}"/>
                    </a:ext>
                  </a:extLst>
                </p:cNvPr>
                <p:cNvSpPr/>
                <p:nvPr/>
              </p:nvSpPr>
              <p:spPr>
                <a:xfrm>
                  <a:off x="3409283" y="3254580"/>
                  <a:ext cx="2284388" cy="409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sz="1600" dirty="0">
                      <a:solidFill>
                        <a:srgbClr val="000000"/>
                      </a:solidFill>
                    </a:rPr>
                    <a:t>Незнакомые люди</a:t>
                  </a:r>
                </a:p>
              </p:txBody>
            </p:sp>
          </p:grp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xmlns="" id="{BDC4127D-4EC5-194D-BA28-38A417074213}"/>
                  </a:ext>
                </a:extLst>
              </p:cNvPr>
              <p:cNvSpPr/>
              <p:nvPr/>
            </p:nvSpPr>
            <p:spPr>
              <a:xfrm>
                <a:off x="365356" y="2532214"/>
                <a:ext cx="2772000" cy="27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0" name="Группа 44">
                <a:extLst>
                  <a:ext uri="{FF2B5EF4-FFF2-40B4-BE49-F238E27FC236}">
                    <a16:creationId xmlns:a16="http://schemas.microsoft.com/office/drawing/2014/main" xmlns="" id="{E5884C69-34AC-D849-88CF-0F8D841BA8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5524" y="2921972"/>
                <a:ext cx="2206825" cy="2196000"/>
                <a:chOff x="3544552" y="4040389"/>
                <a:chExt cx="2206825" cy="2196000"/>
              </a:xfrm>
            </p:grpSpPr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xmlns="" id="{1D2C995C-E6E1-9A4E-8677-77D636EBFB8E}"/>
                    </a:ext>
                  </a:extLst>
                </p:cNvPr>
                <p:cNvSpPr/>
                <p:nvPr/>
              </p:nvSpPr>
              <p:spPr>
                <a:xfrm>
                  <a:off x="3544552" y="4040389"/>
                  <a:ext cx="2196000" cy="219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рямоугольник 21">
                  <a:extLst>
                    <a:ext uri="{FF2B5EF4-FFF2-40B4-BE49-F238E27FC236}">
                      <a16:creationId xmlns:a16="http://schemas.microsoft.com/office/drawing/2014/main" xmlns="" id="{62D39C12-FAC8-8D43-A6CB-F616851D4173}"/>
                    </a:ext>
                  </a:extLst>
                </p:cNvPr>
                <p:cNvSpPr/>
                <p:nvPr/>
              </p:nvSpPr>
              <p:spPr>
                <a:xfrm>
                  <a:off x="3576464" y="4194278"/>
                  <a:ext cx="2174913" cy="409763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sz="1600" dirty="0">
                      <a:solidFill>
                        <a:srgbClr val="000000"/>
                      </a:solidFill>
                    </a:rPr>
                    <a:t>Знакомые</a:t>
                  </a:r>
                </a:p>
              </p:txBody>
            </p:sp>
          </p:grpSp>
          <p:grpSp>
            <p:nvGrpSpPr>
              <p:cNvPr id="11" name="Группа 43">
                <a:extLst>
                  <a:ext uri="{FF2B5EF4-FFF2-40B4-BE49-F238E27FC236}">
                    <a16:creationId xmlns:a16="http://schemas.microsoft.com/office/drawing/2014/main" xmlns="" id="{420B4096-1DCC-EF4F-B359-6C8B87538E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5356" y="3404496"/>
                <a:ext cx="1692000" cy="1692000"/>
                <a:chOff x="3726000" y="4522913"/>
                <a:chExt cx="1692000" cy="1692000"/>
              </a:xfrm>
            </p:grpSpPr>
            <p:grpSp>
              <p:nvGrpSpPr>
                <p:cNvPr id="12" name="Группа 33">
                  <a:extLst>
                    <a:ext uri="{FF2B5EF4-FFF2-40B4-BE49-F238E27FC236}">
                      <a16:creationId xmlns:a16="http://schemas.microsoft.com/office/drawing/2014/main" xmlns="" id="{3E3718C6-491D-3345-B7C7-CCC2B19646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6000" y="4522913"/>
                  <a:ext cx="1692000" cy="1692000"/>
                  <a:chOff x="538472" y="3695537"/>
                  <a:chExt cx="1692000" cy="1692000"/>
                </a:xfrm>
              </p:grpSpPr>
              <p:sp>
                <p:nvSpPr>
                  <p:cNvPr id="19" name="Овал 18">
                    <a:extLst>
                      <a:ext uri="{FF2B5EF4-FFF2-40B4-BE49-F238E27FC236}">
                        <a16:creationId xmlns:a16="http://schemas.microsoft.com/office/drawing/2014/main" xmlns="" id="{913C594C-8043-CB4E-BA47-3BA129579904}"/>
                      </a:ext>
                    </a:extLst>
                  </p:cNvPr>
                  <p:cNvSpPr/>
                  <p:nvPr/>
                </p:nvSpPr>
                <p:spPr>
                  <a:xfrm>
                    <a:off x="538472" y="3695537"/>
                    <a:ext cx="1692000" cy="169200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 prst="artDeco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0" name="Прямоугольник 19">
                    <a:extLst>
                      <a:ext uri="{FF2B5EF4-FFF2-40B4-BE49-F238E27FC236}">
                        <a16:creationId xmlns:a16="http://schemas.microsoft.com/office/drawing/2014/main" xmlns="" id="{FB11970A-F866-8040-8FCB-867B8CB91D79}"/>
                      </a:ext>
                    </a:extLst>
                  </p:cNvPr>
                  <p:cNvSpPr/>
                  <p:nvPr/>
                </p:nvSpPr>
                <p:spPr>
                  <a:xfrm>
                    <a:off x="724873" y="3695608"/>
                    <a:ext cx="1330310" cy="4048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Друзья</a:t>
                    </a:r>
                  </a:p>
                </p:txBody>
              </p:sp>
            </p:grpSp>
            <p:grpSp>
              <p:nvGrpSpPr>
                <p:cNvPr id="13" name="Группа 32">
                  <a:extLst>
                    <a:ext uri="{FF2B5EF4-FFF2-40B4-BE49-F238E27FC236}">
                      <a16:creationId xmlns:a16="http://schemas.microsoft.com/office/drawing/2014/main" xmlns="" id="{49DDDD71-78C1-B84C-B27E-18209447E7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6000" y="4927285"/>
                  <a:ext cx="1332000" cy="1116000"/>
                  <a:chOff x="780556" y="3877290"/>
                  <a:chExt cx="1332000" cy="1116000"/>
                </a:xfrm>
              </p:grpSpPr>
              <p:sp>
                <p:nvSpPr>
                  <p:cNvPr id="17" name="Овал 16">
                    <a:extLst>
                      <a:ext uri="{FF2B5EF4-FFF2-40B4-BE49-F238E27FC236}">
                        <a16:creationId xmlns:a16="http://schemas.microsoft.com/office/drawing/2014/main" xmlns="" id="{60DD46A3-98AC-284A-92A2-4425DA741F13}"/>
                      </a:ext>
                    </a:extLst>
                  </p:cNvPr>
                  <p:cNvSpPr/>
                  <p:nvPr/>
                </p:nvSpPr>
                <p:spPr>
                  <a:xfrm>
                    <a:off x="888556" y="3877290"/>
                    <a:ext cx="1116000" cy="1116000"/>
                  </a:xfrm>
                  <a:prstGeom prst="ellipse">
                    <a:avLst/>
                  </a:prstGeom>
                  <a:solidFill>
                    <a:srgbClr val="004457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8" name="Прямоугольник 10">
                    <a:extLst>
                      <a:ext uri="{FF2B5EF4-FFF2-40B4-BE49-F238E27FC236}">
                        <a16:creationId xmlns:a16="http://schemas.microsoft.com/office/drawing/2014/main" xmlns="" id="{093364F4-A40B-0E4A-B040-00680B7647E9}"/>
                      </a:ext>
                    </a:extLst>
                  </p:cNvPr>
                  <p:cNvSpPr/>
                  <p:nvPr/>
                </p:nvSpPr>
                <p:spPr>
                  <a:xfrm>
                    <a:off x="780607" y="3915897"/>
                    <a:ext cx="1331898" cy="409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sz="1600" dirty="0">
                        <a:solidFill>
                          <a:schemeClr val="bg1"/>
                        </a:solidFill>
                      </a:rPr>
                      <a:t>Семья</a:t>
                    </a:r>
                  </a:p>
                </p:txBody>
              </p:sp>
            </p:grpSp>
            <p:grpSp>
              <p:nvGrpSpPr>
                <p:cNvPr id="14" name="Группа 28">
                  <a:extLst>
                    <a:ext uri="{FF2B5EF4-FFF2-40B4-BE49-F238E27FC236}">
                      <a16:creationId xmlns:a16="http://schemas.microsoft.com/office/drawing/2014/main" xmlns="" id="{E6102A93-7255-DE48-BFD1-8D25340585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6000" y="5270746"/>
                  <a:ext cx="612000" cy="612000"/>
                  <a:chOff x="2229272" y="3462536"/>
                  <a:chExt cx="612000" cy="612000"/>
                </a:xfrm>
              </p:grpSpPr>
              <p:sp>
                <p:nvSpPr>
                  <p:cNvPr id="15" name="Овал 14">
                    <a:extLst>
                      <a:ext uri="{FF2B5EF4-FFF2-40B4-BE49-F238E27FC236}">
                        <a16:creationId xmlns:a16="http://schemas.microsoft.com/office/drawing/2014/main" xmlns="" id="{8CC64CC3-9DA4-AC45-B486-AB1FFD748E39}"/>
                      </a:ext>
                    </a:extLst>
                  </p:cNvPr>
                  <p:cNvSpPr/>
                  <p:nvPr/>
                </p:nvSpPr>
                <p:spPr>
                  <a:xfrm>
                    <a:off x="2229272" y="3462536"/>
                    <a:ext cx="612000" cy="612000"/>
                  </a:xfrm>
                  <a:prstGeom prst="ellipse">
                    <a:avLst/>
                  </a:prstGeom>
                  <a:solidFill>
                    <a:srgbClr val="FF3F4D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6" name="Прямоугольник 9">
                    <a:extLst>
                      <a:ext uri="{FF2B5EF4-FFF2-40B4-BE49-F238E27FC236}">
                        <a16:creationId xmlns:a16="http://schemas.microsoft.com/office/drawing/2014/main" xmlns="" id="{446AE9AE-6BA7-9B48-992D-E4A7C7DA931E}"/>
                      </a:ext>
                    </a:extLst>
                  </p:cNvPr>
                  <p:cNvSpPr/>
                  <p:nvPr/>
                </p:nvSpPr>
                <p:spPr>
                  <a:xfrm>
                    <a:off x="2232857" y="3643452"/>
                    <a:ext cx="608005" cy="2793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ru-RU" sz="2400" b="1" dirty="0">
                        <a:solidFill>
                          <a:schemeClr val="bg1"/>
                        </a:solidFill>
                      </a:rPr>
                      <a:t>Я</a:t>
                    </a:r>
                  </a:p>
                </p:txBody>
              </p:sp>
            </p:grpSp>
          </p:grp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189FE6D3-CAB8-C143-8894-68CCBED05842}"/>
                </a:ext>
              </a:extLst>
            </p:cNvPr>
            <p:cNvSpPr/>
            <p:nvPr/>
          </p:nvSpPr>
          <p:spPr>
            <a:xfrm>
              <a:off x="3571071" y="2583833"/>
              <a:ext cx="2008165" cy="3603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600" dirty="0">
                  <a:solidFill>
                    <a:srgbClr val="000000"/>
                  </a:solidFill>
                </a:rPr>
                <a:t>Другие взрослые</a:t>
              </a:r>
            </a:p>
          </p:txBody>
        </p:sp>
      </p:grpSp>
      <p:grpSp>
        <p:nvGrpSpPr>
          <p:cNvPr id="25" name="Группа 31">
            <a:extLst>
              <a:ext uri="{FF2B5EF4-FFF2-40B4-BE49-F238E27FC236}">
                <a16:creationId xmlns:a16="http://schemas.microsoft.com/office/drawing/2014/main" xmlns="" id="{B9107C7F-3566-AE4A-A630-EDC4D5D9AE93}"/>
              </a:ext>
            </a:extLst>
          </p:cNvPr>
          <p:cNvGrpSpPr>
            <a:grpSpLocks/>
          </p:cNvGrpSpPr>
          <p:nvPr/>
        </p:nvGrpSpPr>
        <p:grpSpPr bwMode="auto">
          <a:xfrm>
            <a:off x="5203983" y="2196939"/>
            <a:ext cx="3488532" cy="3404716"/>
            <a:chOff x="2898000" y="588593"/>
            <a:chExt cx="3348000" cy="3348000"/>
          </a:xfrm>
        </p:grpSpPr>
        <p:grpSp>
          <p:nvGrpSpPr>
            <p:cNvPr id="26" name="Группа 50">
              <a:extLst>
                <a:ext uri="{FF2B5EF4-FFF2-40B4-BE49-F238E27FC236}">
                  <a16:creationId xmlns:a16="http://schemas.microsoft.com/office/drawing/2014/main" xmlns="" id="{42E187E4-E8C8-3244-9BE9-40DA37EA8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8000" y="588593"/>
              <a:ext cx="3348000" cy="3348000"/>
              <a:chOff x="2926122" y="3157749"/>
              <a:chExt cx="3348000" cy="3348000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77FB0B23-8DFD-4744-8154-38558D1F85CF}"/>
                  </a:ext>
                </a:extLst>
              </p:cNvPr>
              <p:cNvSpPr/>
              <p:nvPr/>
            </p:nvSpPr>
            <p:spPr>
              <a:xfrm>
                <a:off x="2926122" y="3157749"/>
                <a:ext cx="3348000" cy="334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5127898C-8827-8D41-BC80-23EB3FE730A0}"/>
                  </a:ext>
                </a:extLst>
              </p:cNvPr>
              <p:cNvSpPr/>
              <p:nvPr/>
            </p:nvSpPr>
            <p:spPr>
              <a:xfrm>
                <a:off x="3457927" y="3246150"/>
                <a:ext cx="2284387" cy="409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ru-RU" sz="1600" dirty="0">
                    <a:solidFill>
                      <a:srgbClr val="000000"/>
                    </a:solidFill>
                  </a:rPr>
                  <a:t>Другие взрослые</a:t>
                </a:r>
              </a:p>
            </p:txBody>
          </p:sp>
        </p:grpSp>
        <p:grpSp>
          <p:nvGrpSpPr>
            <p:cNvPr id="27" name="Группа 49">
              <a:extLst>
                <a:ext uri="{FF2B5EF4-FFF2-40B4-BE49-F238E27FC236}">
                  <a16:creationId xmlns:a16="http://schemas.microsoft.com/office/drawing/2014/main" xmlns="" id="{83CAB37F-E339-814D-8999-53A8B4158D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5322" y="1013148"/>
              <a:ext cx="2973353" cy="2772000"/>
              <a:chOff x="3085322" y="1013148"/>
              <a:chExt cx="2973353" cy="2772000"/>
            </a:xfrm>
          </p:grpSpPr>
          <p:grpSp>
            <p:nvGrpSpPr>
              <p:cNvPr id="28" name="Группа 48">
                <a:extLst>
                  <a:ext uri="{FF2B5EF4-FFF2-40B4-BE49-F238E27FC236}">
                    <a16:creationId xmlns:a16="http://schemas.microsoft.com/office/drawing/2014/main" xmlns="" id="{D4125DF1-3F9C-2449-97F4-18A4F83AF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6000" y="1013148"/>
                <a:ext cx="2772000" cy="2772000"/>
                <a:chOff x="3186000" y="1013148"/>
                <a:chExt cx="2772000" cy="2772000"/>
              </a:xfrm>
            </p:grpSpPr>
            <p:sp>
              <p:nvSpPr>
                <p:cNvPr id="42" name="Овал 41">
                  <a:extLst>
                    <a:ext uri="{FF2B5EF4-FFF2-40B4-BE49-F238E27FC236}">
                      <a16:creationId xmlns:a16="http://schemas.microsoft.com/office/drawing/2014/main" xmlns="" id="{8B2B6C5A-5972-EA4C-86AC-0D857ABD8571}"/>
                    </a:ext>
                  </a:extLst>
                </p:cNvPr>
                <p:cNvSpPr/>
                <p:nvPr/>
              </p:nvSpPr>
              <p:spPr>
                <a:xfrm>
                  <a:off x="3186000" y="1013148"/>
                  <a:ext cx="2772000" cy="2772000"/>
                </a:xfrm>
                <a:prstGeom prst="ellipse">
                  <a:avLst/>
                </a:prstGeom>
                <a:solidFill>
                  <a:srgbClr val="004457"/>
                </a:solidFill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xmlns="" id="{1D556E3E-FC73-6745-BEA1-7F56D467AC20}"/>
                    </a:ext>
                  </a:extLst>
                </p:cNvPr>
                <p:cNvSpPr/>
                <p:nvPr/>
              </p:nvSpPr>
              <p:spPr>
                <a:xfrm>
                  <a:off x="3906052" y="1086985"/>
                  <a:ext cx="1331897" cy="4095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sz="1600" dirty="0">
                      <a:solidFill>
                        <a:srgbClr val="FFFFFF"/>
                      </a:solidFill>
                    </a:rPr>
                    <a:t>Семья</a:t>
                  </a:r>
                </a:p>
              </p:txBody>
            </p:sp>
          </p:grp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FB1A1D88-1564-5E44-8C1B-30FFA2D2D74D}"/>
                  </a:ext>
                </a:extLst>
              </p:cNvPr>
              <p:cNvSpPr/>
              <p:nvPr/>
            </p:nvSpPr>
            <p:spPr>
              <a:xfrm>
                <a:off x="3437999" y="1491477"/>
                <a:ext cx="2360788" cy="2268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xmlns="" id="{EDC49B3E-0870-8040-B750-1FB74A07E76E}"/>
                  </a:ext>
                </a:extLst>
              </p:cNvPr>
              <p:cNvSpPr/>
              <p:nvPr/>
            </p:nvSpPr>
            <p:spPr>
              <a:xfrm>
                <a:off x="3806051" y="1588640"/>
                <a:ext cx="1547795" cy="642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ru-RU" dirty="0">
                    <a:solidFill>
                      <a:srgbClr val="000000"/>
                    </a:solidFill>
                  </a:rPr>
                  <a:t>Знакомы</a:t>
                </a:r>
                <a:r>
                  <a:rPr lang="ru-RU" dirty="0">
                    <a:solidFill>
                      <a:schemeClr val="tx1"/>
                    </a:solidFill>
                  </a:rPr>
                  <a:t>е</a:t>
                </a:r>
              </a:p>
            </p:txBody>
          </p:sp>
          <p:grpSp>
            <p:nvGrpSpPr>
              <p:cNvPr id="31" name="Группа 47">
                <a:extLst>
                  <a:ext uri="{FF2B5EF4-FFF2-40B4-BE49-F238E27FC236}">
                    <a16:creationId xmlns:a16="http://schemas.microsoft.com/office/drawing/2014/main" xmlns="" id="{07D83B05-0A66-734A-9DA6-D6F1EB83DF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5322" y="1917724"/>
                <a:ext cx="2973353" cy="1764000"/>
                <a:chOff x="3085322" y="1917724"/>
                <a:chExt cx="2973353" cy="1764000"/>
              </a:xfrm>
            </p:grpSpPr>
            <p:grpSp>
              <p:nvGrpSpPr>
                <p:cNvPr id="32" name="Группа 38">
                  <a:extLst>
                    <a:ext uri="{FF2B5EF4-FFF2-40B4-BE49-F238E27FC236}">
                      <a16:creationId xmlns:a16="http://schemas.microsoft.com/office/drawing/2014/main" xmlns="" id="{6DBEA742-70FA-3049-9C7B-B22AF9388B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85322" y="1917724"/>
                  <a:ext cx="2973353" cy="1764000"/>
                  <a:chOff x="3085322" y="1710819"/>
                  <a:chExt cx="2973353" cy="1764000"/>
                </a:xfrm>
              </p:grpSpPr>
              <p:sp>
                <p:nvSpPr>
                  <p:cNvPr id="40" name="Овал 39">
                    <a:extLst>
                      <a:ext uri="{FF2B5EF4-FFF2-40B4-BE49-F238E27FC236}">
                        <a16:creationId xmlns:a16="http://schemas.microsoft.com/office/drawing/2014/main" xmlns="" id="{637C9629-1614-3D42-8FA8-72493EF36CA0}"/>
                      </a:ext>
                    </a:extLst>
                  </p:cNvPr>
                  <p:cNvSpPr/>
                  <p:nvPr/>
                </p:nvSpPr>
                <p:spPr>
                  <a:xfrm>
                    <a:off x="3690000" y="1710819"/>
                    <a:ext cx="1764000" cy="1764000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 prst="artDeco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1" name="Прямоугольник 40">
                    <a:extLst>
                      <a:ext uri="{FF2B5EF4-FFF2-40B4-BE49-F238E27FC236}">
                        <a16:creationId xmlns:a16="http://schemas.microsoft.com/office/drawing/2014/main" xmlns="" id="{CF3340BA-D4B6-DD41-83E1-AC2CAFCE6D3B}"/>
                      </a:ext>
                    </a:extLst>
                  </p:cNvPr>
                  <p:cNvSpPr/>
                  <p:nvPr/>
                </p:nvSpPr>
                <p:spPr>
                  <a:xfrm>
                    <a:off x="3085322" y="2015444"/>
                    <a:ext cx="2973353" cy="6477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sz="1600" dirty="0">
                        <a:solidFill>
                          <a:srgbClr val="000000"/>
                        </a:solidFill>
                      </a:rPr>
                      <a:t>«Незнакомые» друзья</a:t>
                    </a:r>
                  </a:p>
                </p:txBody>
              </p:sp>
            </p:grpSp>
            <p:grpSp>
              <p:nvGrpSpPr>
                <p:cNvPr id="33" name="Группа 7">
                  <a:extLst>
                    <a:ext uri="{FF2B5EF4-FFF2-40B4-BE49-F238E27FC236}">
                      <a16:creationId xmlns:a16="http://schemas.microsoft.com/office/drawing/2014/main" xmlns="" id="{5FE1C39A-2474-4742-BD0A-2BDA7A910D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6000" y="2513696"/>
                  <a:ext cx="1332000" cy="1116000"/>
                  <a:chOff x="6619440" y="2141372"/>
                  <a:chExt cx="1332000" cy="1116000"/>
                </a:xfrm>
              </p:grpSpPr>
              <p:grpSp>
                <p:nvGrpSpPr>
                  <p:cNvPr id="34" name="Группа 37">
                    <a:extLst>
                      <a:ext uri="{FF2B5EF4-FFF2-40B4-BE49-F238E27FC236}">
                        <a16:creationId xmlns:a16="http://schemas.microsoft.com/office/drawing/2014/main" xmlns="" id="{076FB930-8B4C-2A47-BAAF-625EFF2DD6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619440" y="2141372"/>
                    <a:ext cx="1332000" cy="1116000"/>
                    <a:chOff x="751309" y="3877290"/>
                    <a:chExt cx="1332000" cy="1116000"/>
                  </a:xfrm>
                </p:grpSpPr>
                <p:sp>
                  <p:nvSpPr>
                    <p:cNvPr id="38" name="Овал 37">
                      <a:extLst>
                        <a:ext uri="{FF2B5EF4-FFF2-40B4-BE49-F238E27FC236}">
                          <a16:creationId xmlns:a16="http://schemas.microsoft.com/office/drawing/2014/main" xmlns="" id="{9574AD1F-5D88-D64A-B917-89ABF2AFD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309" y="3877290"/>
                      <a:ext cx="1116000" cy="111600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39" name="Прямоугольник 38">
                      <a:extLst>
                        <a:ext uri="{FF2B5EF4-FFF2-40B4-BE49-F238E27FC236}">
                          <a16:creationId xmlns:a16="http://schemas.microsoft.com/office/drawing/2014/main" xmlns="" id="{23A6C677-DD6F-9249-BB0D-9D2AFBF0C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361" y="3915865"/>
                      <a:ext cx="1331897" cy="4095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Друзья</a:t>
                      </a:r>
                    </a:p>
                  </p:txBody>
                </p:sp>
              </p:grpSp>
              <p:grpSp>
                <p:nvGrpSpPr>
                  <p:cNvPr id="35" name="Группа 40">
                    <a:extLst>
                      <a:ext uri="{FF2B5EF4-FFF2-40B4-BE49-F238E27FC236}">
                        <a16:creationId xmlns:a16="http://schemas.microsoft.com/office/drawing/2014/main" xmlns="" id="{0614F59A-AAC1-2740-9B85-37953336E4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79440" y="2567729"/>
                    <a:ext cx="612000" cy="612000"/>
                    <a:chOff x="2200025" y="3545432"/>
                    <a:chExt cx="612000" cy="612000"/>
                  </a:xfrm>
                </p:grpSpPr>
                <p:sp>
                  <p:nvSpPr>
                    <p:cNvPr id="36" name="Овал 35">
                      <a:extLst>
                        <a:ext uri="{FF2B5EF4-FFF2-40B4-BE49-F238E27FC236}">
                          <a16:creationId xmlns:a16="http://schemas.microsoft.com/office/drawing/2014/main" xmlns="" id="{A0FFF5BA-C06B-9047-940F-E14EF24FF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0025" y="3545432"/>
                      <a:ext cx="612000" cy="612000"/>
                    </a:xfrm>
                    <a:prstGeom prst="ellipse">
                      <a:avLst/>
                    </a:prstGeom>
                    <a:solidFill>
                      <a:srgbClr val="FF3F4D"/>
                    </a:solidFill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37" name="Прямоугольник 36">
                      <a:extLst>
                        <a:ext uri="{FF2B5EF4-FFF2-40B4-BE49-F238E27FC236}">
                          <a16:creationId xmlns:a16="http://schemas.microsoft.com/office/drawing/2014/main" xmlns="" id="{829E919D-3F66-A04B-AB5D-FE7BDEC1D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2023" y="3770435"/>
                      <a:ext cx="608005" cy="2206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ru-RU" sz="2800" b="1" dirty="0">
                          <a:solidFill>
                            <a:srgbClr val="FFFFFF"/>
                          </a:solidFill>
                        </a:rPr>
                        <a:t>Я</a:t>
                      </a:r>
                    </a:p>
                  </p:txBody>
                </p:sp>
              </p:grpSp>
            </p:grpSp>
          </p:grpSp>
        </p:grpSp>
      </p:grpSp>
      <p:sp>
        <p:nvSpPr>
          <p:cNvPr id="46" name="Прямоугольник 9">
            <a:extLst>
              <a:ext uri="{FF2B5EF4-FFF2-40B4-BE49-F238E27FC236}">
                <a16:creationId xmlns:a16="http://schemas.microsoft.com/office/drawing/2014/main" xmlns="" id="{C1F12F9A-31E7-044E-B99E-F0D7F286D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7003"/>
            <a:ext cx="9238144" cy="830997"/>
          </a:xfrm>
          <a:prstGeom prst="rect">
            <a:avLst/>
          </a:prstGeom>
          <a:solidFill>
            <a:srgbClr val="004457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bg1"/>
                </a:solidFill>
              </a:rPr>
              <a:t>В Интернете в зоне личного пространства остаются лишь ДРУЗЬЯ. </a:t>
            </a:r>
          </a:p>
          <a:p>
            <a:pPr algn="ctr"/>
            <a:r>
              <a:rPr lang="ru-RU" altLang="ru-RU" sz="1600" b="1" dirty="0">
                <a:solidFill>
                  <a:schemeClr val="bg1"/>
                </a:solidFill>
              </a:rPr>
              <a:t>Знакомые уступают место «виртуальному», «незнакомому» другу, а семья (родители)</a:t>
            </a:r>
          </a:p>
          <a:p>
            <a:pPr algn="ctr"/>
            <a:r>
              <a:rPr lang="ru-RU" altLang="ru-RU" sz="1600" b="1" dirty="0">
                <a:solidFill>
                  <a:schemeClr val="bg1"/>
                </a:solidFill>
              </a:rPr>
              <a:t>и профессиональная помощь (педагоги) остаются «за кадром».</a:t>
            </a:r>
          </a:p>
        </p:txBody>
      </p:sp>
    </p:spTree>
    <p:extLst>
      <p:ext uri="{BB962C8B-B14F-4D97-AF65-F5344CB8AC3E}">
        <p14:creationId xmlns:p14="http://schemas.microsoft.com/office/powerpoint/2010/main" val="1693569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F51B17B-6328-424D-AE2D-97FD8E12BCAE}"/>
              </a:ext>
            </a:extLst>
          </p:cNvPr>
          <p:cNvSpPr/>
          <p:nvPr/>
        </p:nvSpPr>
        <p:spPr>
          <a:xfrm>
            <a:off x="4716016" y="1069241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/>
              <a:t>Цифровая социализация</a:t>
            </a:r>
            <a:r>
              <a:rPr lang="ru-RU" sz="2000" dirty="0"/>
              <a:t> – процесс интеграции личности в высокотехнологичную социальную цифровую экосистему общества, овладение и воспроизводство его ценностей, норм и правил поведения, знаний, навыков и компетенций в </a:t>
            </a:r>
            <a:r>
              <a:rPr lang="ru-RU" sz="2000" dirty="0" smtClean="0"/>
              <a:t>условиях смешанной (конвергентной</a:t>
            </a:r>
            <a:r>
              <a:rPr lang="ru-RU" sz="2000" dirty="0"/>
              <a:t>) онлайн и офлайн реальности, формирующей идентичность личности, обеспечивающей ее становление  и непрерывное развитие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FC9717-3AC9-B149-925E-4516B936A60D}"/>
              </a:ext>
            </a:extLst>
          </p:cNvPr>
          <p:cNvSpPr/>
          <p:nvPr/>
        </p:nvSpPr>
        <p:spPr>
          <a:xfrm>
            <a:off x="0" y="550967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/>
              <a:t>РИСК — </a:t>
            </a:r>
            <a:r>
              <a:rPr lang="ru-RU" altLang="ru-RU" sz="2400" b="1" dirty="0" smtClean="0"/>
              <a:t>СТИХИЙНОЕ ФОРМИРОВАНИЕ ИДЕНТИЧНОСТИ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Цифровая социализация должна быть педагогически 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управляемым процессом</a:t>
            </a:r>
          </a:p>
          <a:p>
            <a:pPr algn="ctr"/>
            <a:endParaRPr lang="ru-RU" altLang="ru-RU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CF8E8E-A957-0E4A-B4B4-F9A3B52CCA85}"/>
              </a:ext>
            </a:extLst>
          </p:cNvPr>
          <p:cNvSpPr txBox="1"/>
          <p:nvPr/>
        </p:nvSpPr>
        <p:spPr>
          <a:xfrm>
            <a:off x="0" y="66913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ЧТО ТАКОЕ ЦИФРОВАЯ СОЦИАЛИЗАЦИЯ?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Изображение выглядит как человек, ребенок, внутренн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FA1A6BE-D808-274A-81D8-9A00BF1DA0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38" y="1290599"/>
            <a:ext cx="4212944" cy="37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6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1A77A7-B2D4-BD4F-90C2-1D67D2243F8D}"/>
              </a:ext>
            </a:extLst>
          </p:cNvPr>
          <p:cNvSpPr/>
          <p:nvPr/>
        </p:nvSpPr>
        <p:spPr>
          <a:xfrm>
            <a:off x="4483417" y="2091690"/>
            <a:ext cx="44810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ценностно-смысловой сферы личности и ее духовно-нравственного мира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критического мышления и креативности 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Решение сложных этических, меж-и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трансдисциплинарных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проблем, позволяющих решать сложные вопросы взаимодействия, в том числе социального, с окружающим миром.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DBE300-AEB4-1044-9875-3E2CF37910DA}"/>
              </a:ext>
            </a:extLst>
          </p:cNvPr>
          <p:cNvSpPr txBox="1"/>
          <p:nvPr/>
        </p:nvSpPr>
        <p:spPr>
          <a:xfrm>
            <a:off x="-14537" y="620688"/>
            <a:ext cx="9158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ЗНАЧИМОСТЬ ГУМАНИТАРНОГО ЗНАНИЯ В УСЛОВИЯХ ЦИФРОВОЙ ТРАНСФОРМАЦИИ ОБЩЕСТВА УВЕЛИЧИВАЕТСЯ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зображение выглядит как человек, внешний, мужчина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F1411546-9CB2-9949-A433-A9A4F22843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9" y="2205990"/>
            <a:ext cx="3927635" cy="349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62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6EA75F-871A-604A-9C38-1A7B6E205918}"/>
              </a:ext>
            </a:extLst>
          </p:cNvPr>
          <p:cNvSpPr/>
          <p:nvPr/>
        </p:nvSpPr>
        <p:spPr>
          <a:xfrm>
            <a:off x="4857752" y="1932005"/>
            <a:ext cx="3962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Ценности, знания, умения, навыки компетенции передаются от взрослого к обучающемуся, от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личности к личности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1C353E-76E0-DF43-B3AC-3DBE35C1FD92}"/>
              </a:ext>
            </a:extLst>
          </p:cNvPr>
          <p:cNvSpPr txBox="1"/>
          <p:nvPr/>
        </p:nvSpPr>
        <p:spPr>
          <a:xfrm>
            <a:off x="-90040" y="548680"/>
            <a:ext cx="925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ОНЛАЙН-ОБРАЗОВАНИЕ </a:t>
            </a:r>
            <a:r>
              <a:rPr lang="en-US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—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НЕ ДИСТАНТ 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зображение выглядит как человек, небо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D527992-13C4-2341-BA86-F8D68A939B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3960440" cy="358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782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48680"/>
            <a:ext cx="9143999" cy="448343"/>
          </a:xfrm>
        </p:spPr>
        <p:txBody>
          <a:bodyPr/>
          <a:lstStyle/>
          <a:p>
            <a:pPr algn="ctr"/>
            <a:r>
              <a:rPr lang="ru-RU" sz="2400" dirty="0" smtClean="0"/>
              <a:t>ТРЕБОВАНИЯ К РЕЗУЛЬТАТАМ ЦИФРОВОГО ОБРАЗОВАНИЯ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492" y="1484784"/>
            <a:ext cx="8717692" cy="5328592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Всесторонне </a:t>
            </a:r>
            <a:r>
              <a:rPr lang="ru-RU" dirty="0"/>
              <a:t>развитая личность (ценностно-смысловая, </a:t>
            </a:r>
            <a:r>
              <a:rPr lang="ru-RU" dirty="0" err="1"/>
              <a:t>психо</a:t>
            </a:r>
            <a:r>
              <a:rPr lang="ru-RU" dirty="0"/>
              <a:t>-эмоциональная сфера и пр.)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Сформированность навыков и компетенций </a:t>
            </a:r>
            <a:r>
              <a:rPr lang="en-US" dirty="0"/>
              <a:t>XXI </a:t>
            </a:r>
            <a:r>
              <a:rPr lang="ru-RU" dirty="0"/>
              <a:t>в., потенциала </a:t>
            </a:r>
            <a:r>
              <a:rPr lang="ru-RU" dirty="0" err="1"/>
              <a:t>преадаптивности</a:t>
            </a:r>
            <a:r>
              <a:rPr lang="ru-RU" dirty="0"/>
              <a:t>, </a:t>
            </a:r>
            <a:r>
              <a:rPr lang="ru-RU" dirty="0" smtClean="0"/>
              <a:t>необходимого </a:t>
            </a:r>
            <a:r>
              <a:rPr lang="ru-RU" dirty="0"/>
              <a:t>объема фундаментального знания (Ядра образования), умений и навыков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Сформированный «цифровой след», как основа личной успешности и безопасности (от истории ОШИБОК к истории ДОСТИЖЕНИЙ)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Мотивация «УЧИТЬ СЕБЯ» - к познанию, творчеству, самореализации и самоактуализации на протяжении жизни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Сформированность навыков самостоятельной учебной деятельности,  взаимодействия и работы в распределённых командах, решения нестандартных меж- и трансдисциплинарных задач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Обеспечение выявления, поддержки и сопровождения высокомотивированных и талантливых людей – создание сетевого экспертного сообщества «Новая элита»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Сформированная сетевая компетентность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539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256"/>
            <a:ext cx="4501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7 РАЗ ЭФФЕКТИВНЕЕ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ПАССИВНОГО ОБУЧЕНИЯ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s://avatars.mds.yandex.net/get-zen_doc/1054867/pub_5d47386f9c944600aede30a9_5d473bc644742600ad305d02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64339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14942" y="1142984"/>
            <a:ext cx="3643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ЦИФРОВОЕ ОБРАЗОВАНИЕ - АКТИВНОЕ УЧЕНИЕ </a:t>
            </a:r>
          </a:p>
        </p:txBody>
      </p:sp>
      <p:pic>
        <p:nvPicPr>
          <p:cNvPr id="37892" name="Picture 4" descr="https://vogazeta.ru/uploads/full_size_1549953503-5254350fb5435ee37bb96fe708ba3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421481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204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620696"/>
            <a:ext cx="4599555" cy="187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5" y="4411117"/>
            <a:ext cx="3456383" cy="189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11" y="2679535"/>
            <a:ext cx="3355052" cy="21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47" y="555592"/>
            <a:ext cx="3592053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8E3E86-1F1D-5949-A32F-91AE688E90E4}"/>
              </a:ext>
            </a:extLst>
          </p:cNvPr>
          <p:cNvSpPr txBox="1"/>
          <p:nvPr/>
        </p:nvSpPr>
        <p:spPr>
          <a:xfrm>
            <a:off x="5685863" y="3320860"/>
            <a:ext cx="3131840" cy="2985433"/>
          </a:xfrm>
          <a:prstGeom prst="rect">
            <a:avLst/>
          </a:prstGeom>
          <a:solidFill>
            <a:srgbClr val="99AEB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Начиная с 2029 года наука и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 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медицина позволят продлевать человеческую жизнь практически неограниченно»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Рэй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Курцвейл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30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500570"/>
            <a:ext cx="8358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Пассивное обучение 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лекция </a:t>
            </a:r>
            <a:endParaRPr lang="ru-RU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через полгода удержание знания 5-10%)</a:t>
            </a:r>
          </a:p>
          <a:p>
            <a:endParaRPr lang="ru-RU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Активное обучение 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командная работа, совместное обсуждение самостоятельно изученной информации, поиск правильного решения и, как следствие, усвоение учебного материала, который не забудется длительное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время (удержание знания 40-60%)</a:t>
            </a:r>
            <a:endParaRPr lang="ru-RU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https://gmt-wings.com/assets/images/28-03-2019/od52th-7222e5b5ba806c0b61db20bbef29b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8024794" cy="379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337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55679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214346" y="500042"/>
            <a:ext cx="89289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АКТИВНОЕ ОБУЧЕНИЕ –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ФАКТОРЫ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ЭФФЕКТИВНОСТИ </a:t>
            </a: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9464" y="1357298"/>
            <a:ext cx="48245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Практическое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применение знаний в проектной деятельности в различных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контекстах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Образовательная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программа (ИУП) должна обеспечивать закрепление полученных знаний, умений, навыков, сформированных компетенций в разных ситуация,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разных учебных предметах, вовлекая обучающихся в активное применение полученных знаний. Как результат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сформированные компетенции </a:t>
            </a:r>
            <a:r>
              <a:rPr lang="ru-RU" dirty="0">
                <a:latin typeface="Arial" pitchFamily="34" charset="0"/>
                <a:cs typeface="Arial" pitchFamily="34" charset="0"/>
              </a:rPr>
              <a:t>цифровой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экономики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Постоянная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обратная связь 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обучающимся </a:t>
            </a:r>
            <a:r>
              <a:rPr lang="ru-RU" dirty="0">
                <a:latin typeface="Arial" pitchFamily="34" charset="0"/>
                <a:cs typeface="Arial" pitchFamily="34" charset="0"/>
              </a:rPr>
              <a:t>(Молодец! Или Почему не получилось?)</a:t>
            </a:r>
          </a:p>
        </p:txBody>
      </p:sp>
      <p:pic>
        <p:nvPicPr>
          <p:cNvPr id="35842" name="Picture 2" descr="https://cdn.elearningindustry.com/wp-content/uploads/2014/11/asdasdfas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38576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gp.by/upload/medialibrary/730/730bd53fd4fcb527d13863bdf73dbc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385765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486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0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Экспериментирование и активное обучение дают лучший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</a:t>
            </a:r>
            <a:endParaRPr lang="en-US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Выходя  из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класса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браться за решение реальной проблемы, учиться новому для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решения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конкретных проблем</a:t>
            </a:r>
          </a:p>
        </p:txBody>
      </p:sp>
      <p:pic>
        <p:nvPicPr>
          <p:cNvPr id="33798" name="Picture 6" descr="https://www.nkytribune.com/wp-content/uploads/2017/07/Fotolia_school-teacher-students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357430"/>
            <a:ext cx="8501122" cy="431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111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700808"/>
            <a:ext cx="482633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С каждым годом настоящее становится все менее надежным ориентиром для </a:t>
            </a:r>
            <a:r>
              <a:rPr lang="ru-RU" sz="1600" dirty="0" smtClean="0"/>
              <a:t>будущего</a:t>
            </a:r>
            <a:endParaRPr lang="ru-RU" sz="16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Нужно быть все более креативным и изобретательным и менее преданным </a:t>
            </a:r>
            <a:r>
              <a:rPr lang="ru-RU" sz="1600" dirty="0" smtClean="0"/>
              <a:t>традициям</a:t>
            </a:r>
            <a:endParaRPr lang="ru-RU" sz="16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Чтобы быть лидером – надо постоянно </a:t>
            </a:r>
            <a:r>
              <a:rPr lang="ru-RU" sz="1600" dirty="0" smtClean="0"/>
              <a:t> меняться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buClr>
                <a:srgbClr val="C00000"/>
              </a:buClr>
            </a:pPr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/>
              <a:t>Стабильность </a:t>
            </a:r>
            <a:r>
              <a:rPr lang="ru-RU" sz="1600" dirty="0"/>
              <a:t>– наиболее опасное </a:t>
            </a:r>
            <a:r>
              <a:rPr lang="ru-RU" sz="1600" dirty="0" smtClean="0"/>
              <a:t> </a:t>
            </a:r>
          </a:p>
          <a:p>
            <a:pPr>
              <a:buClr>
                <a:srgbClr val="C00000"/>
              </a:buClr>
            </a:pPr>
            <a:r>
              <a:rPr lang="ru-RU" sz="1600" dirty="0" smtClean="0"/>
              <a:t>     состояние </a:t>
            </a:r>
            <a:r>
              <a:rPr lang="ru-RU" sz="1600" dirty="0"/>
              <a:t>для </a:t>
            </a:r>
            <a:r>
              <a:rPr lang="ru-RU" sz="1600" dirty="0" smtClean="0"/>
              <a:t>бизнеса.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16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600" dirty="0"/>
              <a:t>Работодатель ценит </a:t>
            </a:r>
            <a:r>
              <a:rPr lang="ru-RU" sz="1600" dirty="0" smtClean="0"/>
              <a:t>работника, </a:t>
            </a:r>
          </a:p>
          <a:p>
            <a:pPr>
              <a:buClr>
                <a:srgbClr val="C00000"/>
              </a:buClr>
            </a:pPr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/>
              <a:t>способного </a:t>
            </a:r>
            <a:r>
              <a:rPr lang="ru-RU" sz="1600" dirty="0"/>
              <a:t>решать разные задачи</a:t>
            </a:r>
            <a:r>
              <a:rPr lang="ru-RU" sz="1600" dirty="0" smtClean="0"/>
              <a:t>. </a:t>
            </a:r>
            <a:endParaRPr lang="ru-RU" sz="1600" dirty="0"/>
          </a:p>
          <a:p>
            <a:pPr marL="271463">
              <a:buClr>
                <a:srgbClr val="C00000"/>
              </a:buClr>
            </a:pPr>
            <a:r>
              <a:rPr lang="ru-RU" sz="1600" dirty="0"/>
              <a:t>Чем большим набором навыков Вы обладаете, тем выше Ваша рыночная </a:t>
            </a:r>
            <a:r>
              <a:rPr lang="ru-RU" sz="1600" dirty="0" smtClean="0"/>
              <a:t>стоимость</a:t>
            </a:r>
            <a:endParaRPr lang="ru-RU" sz="1600" dirty="0"/>
          </a:p>
          <a:p>
            <a:endParaRPr lang="ru-RU" dirty="0"/>
          </a:p>
        </p:txBody>
      </p:sp>
      <p:pic>
        <p:nvPicPr>
          <p:cNvPr id="4" name="Picture 2" descr="C:\Users\k.lobodina\Desktop\robot-507811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536504" cy="31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2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4E3742D2-9ACD-6941-87B2-B8C90F019C1F}"/>
              </a:ext>
            </a:extLst>
          </p:cNvPr>
          <p:cNvSpPr txBox="1">
            <a:spLocks/>
          </p:cNvSpPr>
          <p:nvPr/>
        </p:nvSpPr>
        <p:spPr>
          <a:xfrm>
            <a:off x="0" y="1268760"/>
            <a:ext cx="9144000" cy="2586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buFont typeface="Arial" panose="020B0604020202020204" pitchFamily="34" charset="0"/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ШКОЛА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оциокультурная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образовательная среда (экосистема), персонализированный процесс учения в которой основан на анализе запросов 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потребностей образовательного поведения учащихся в их взаимодействии между собой 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другими участниками экосистемы.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6532E0-48A2-FC44-86CC-22A352AE5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2857496"/>
            <a:ext cx="685800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0525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808F5E-D787-B243-9C94-2C7A7EAEBAB9}"/>
              </a:ext>
            </a:extLst>
          </p:cNvPr>
          <p:cNvSpPr/>
          <p:nvPr/>
        </p:nvSpPr>
        <p:spPr>
          <a:xfrm>
            <a:off x="1039774" y="2612242"/>
            <a:ext cx="2064508" cy="12088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ИНДУСТРИЯ ОБРАЗОВАТЕЛЬНОГО КОНТЕНТА, ПО И ТЕХНОЛОГИЙ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C9A24027-7F18-D94D-BC93-4CAB27340A1E}"/>
              </a:ext>
            </a:extLst>
          </p:cNvPr>
          <p:cNvSpPr/>
          <p:nvPr/>
        </p:nvSpPr>
        <p:spPr>
          <a:xfrm>
            <a:off x="7015910" y="3676435"/>
            <a:ext cx="1444522" cy="57075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БИЗНЕС-ИНКУБАТОРЫ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B4504AFA-7543-FE4B-8E72-697DBBDB9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944208"/>
              </p:ext>
            </p:extLst>
          </p:nvPr>
        </p:nvGraphicFramePr>
        <p:xfrm>
          <a:off x="3086983" y="2009037"/>
          <a:ext cx="3640541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1" descr="ÐÐ°ÑÑÐ¸Ð½ÐºÐ¸ Ð¿Ð¾ Ð·Ð°Ð¿ÑÐ¾ÑÑ Ð±ÐµÐ·Ð¾Ð¿Ð°ÑÐ½Ð¾ÑÑÑ Ð¸ÐºÐ¾Ð½ÐºÐ°">
            <a:extLst>
              <a:ext uri="{FF2B5EF4-FFF2-40B4-BE49-F238E27FC236}">
                <a16:creationId xmlns:a16="http://schemas.microsoft.com/office/drawing/2014/main" xmlns="" id="{9BF791D5-CFDB-694F-ACC5-2CCCCF55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60" y="4717213"/>
            <a:ext cx="356930" cy="4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F293E5A2-1AD2-A243-9B1B-1E50D993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27" y="3712336"/>
            <a:ext cx="374212" cy="4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EDE0E68B-7CBA-A047-8B34-B7441B40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21" y="2891020"/>
            <a:ext cx="374212" cy="4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5601387-97D2-D442-8653-571FBA2A12AA}"/>
              </a:ext>
            </a:extLst>
          </p:cNvPr>
          <p:cNvSpPr/>
          <p:nvPr/>
        </p:nvSpPr>
        <p:spPr>
          <a:xfrm>
            <a:off x="4214810" y="2571744"/>
            <a:ext cx="14287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400" b="1" dirty="0">
                <a:ln w="10541" cmpd="sng">
                  <a:solidFill>
                    <a:srgbClr val="49AEC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/>
                </a:solidFill>
              </a:rPr>
              <a:t>ЦИФРОВАЯ ШКОЛА</a:t>
            </a:r>
          </a:p>
        </p:txBody>
      </p:sp>
      <p:pic>
        <p:nvPicPr>
          <p:cNvPr id="9" name="Picture 4" descr="ÐÐ°ÑÑÐ¸Ð½ÐºÐ¸ Ð¿Ð¾ Ð·Ð°Ð¿ÑÐ¾ÑÑ Ð£Ð§ÐÐÐÐ Ð¸ÐºÐ¾Ð½ÐºÐ°">
            <a:extLst>
              <a:ext uri="{FF2B5EF4-FFF2-40B4-BE49-F238E27FC236}">
                <a16:creationId xmlns:a16="http://schemas.microsoft.com/office/drawing/2014/main" xmlns="" id="{66D41E59-DA4C-FD4D-8FB3-6A15AFB6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92" y="3675886"/>
            <a:ext cx="478448" cy="6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CB83A68F-BF28-A74A-B1EB-D711A538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33" y="3675886"/>
            <a:ext cx="48605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22F524-8C25-6146-9166-CDFCD7C757D0}"/>
              </a:ext>
            </a:extLst>
          </p:cNvPr>
          <p:cNvSpPr/>
          <p:nvPr/>
        </p:nvSpPr>
        <p:spPr>
          <a:xfrm>
            <a:off x="5301229" y="1430446"/>
            <a:ext cx="2715188" cy="49444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ОБРАЗОВАТЕЛЬНЫЕ СТАРТАПЫ</a:t>
            </a:r>
          </a:p>
        </p:txBody>
      </p:sp>
      <p:pic>
        <p:nvPicPr>
          <p:cNvPr id="12" name="Picture 23" descr="ÐÐ°ÑÑÐ¸Ð½ÐºÐ¸ Ð¿Ð¾ Ð·Ð°Ð¿ÑÐ¾ÑÑ ÑÑÐ°ÑÑÐ°Ð¿ Ð¸ÐºÐ¾Ð½ÐºÐ°">
            <a:extLst>
              <a:ext uri="{FF2B5EF4-FFF2-40B4-BE49-F238E27FC236}">
                <a16:creationId xmlns:a16="http://schemas.microsoft.com/office/drawing/2014/main" xmlns="" id="{18094D19-58EE-0F4C-9861-ED8EF385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04" y="1371631"/>
            <a:ext cx="459055" cy="6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66E2D344-2F11-EC44-9D28-E348F68FCFCD}"/>
              </a:ext>
            </a:extLst>
          </p:cNvPr>
          <p:cNvSpPr/>
          <p:nvPr/>
        </p:nvSpPr>
        <p:spPr>
          <a:xfrm>
            <a:off x="5434251" y="5720505"/>
            <a:ext cx="2670964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ОРГАНИЗАЦИЯ ЗДРАВООХРАНЕНИЯ</a:t>
            </a:r>
          </a:p>
        </p:txBody>
      </p:sp>
      <p:pic>
        <p:nvPicPr>
          <p:cNvPr id="14" name="Picture 5" descr="ÐÐ°ÑÑÐ¸Ð½ÐºÐ¸ Ð¿Ð¾ Ð·Ð°Ð¿ÑÐ¾ÑÑ Ð¼ÐµÐ´Ð¸ÑÐ¸Ð½Ð° Ð¸ÐºÐ¾Ð½ÐºÐ°">
            <a:extLst>
              <a:ext uri="{FF2B5EF4-FFF2-40B4-BE49-F238E27FC236}">
                <a16:creationId xmlns:a16="http://schemas.microsoft.com/office/drawing/2014/main" xmlns="" id="{D6A939CB-CE41-0B4E-9E91-4D5D8453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2" y="5684410"/>
            <a:ext cx="433485" cy="5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ACC57A4-E581-7046-86EF-E978BC4D9574}"/>
              </a:ext>
            </a:extLst>
          </p:cNvPr>
          <p:cNvSpPr/>
          <p:nvPr/>
        </p:nvSpPr>
        <p:spPr>
          <a:xfrm>
            <a:off x="2621176" y="1371630"/>
            <a:ext cx="1491920" cy="49444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РЕГУЛЯТОРЫ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D5E8F369-A72C-4A45-9C4F-CBE1B7F4C9C8}"/>
              </a:ext>
            </a:extLst>
          </p:cNvPr>
          <p:cNvSpPr/>
          <p:nvPr/>
        </p:nvSpPr>
        <p:spPr>
          <a:xfrm>
            <a:off x="1600619" y="5743849"/>
            <a:ext cx="2670964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ОРГАНИЗАЦИИ КУЛЬТУРЫ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9B35C2CF-4BC4-8F4F-806F-F7B1864F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5" y="5755717"/>
            <a:ext cx="380111" cy="48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8EA13F9F-7372-3E4B-AA27-CB2D680345B8}"/>
              </a:ext>
            </a:extLst>
          </p:cNvPr>
          <p:cNvSpPr/>
          <p:nvPr/>
        </p:nvSpPr>
        <p:spPr>
          <a:xfrm>
            <a:off x="1352111" y="4896827"/>
            <a:ext cx="1498906" cy="76993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ОРГАНИЗАЦИИ СПОРТА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4C16650D-3C74-7D44-98F6-B0F488EC3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21809" b="12813"/>
          <a:stretch/>
        </p:blipFill>
        <p:spPr bwMode="auto">
          <a:xfrm>
            <a:off x="2708940" y="4829506"/>
            <a:ext cx="476447" cy="79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474C0079-F252-F042-AE37-925A879E38F0}"/>
              </a:ext>
            </a:extLst>
          </p:cNvPr>
          <p:cNvSpPr/>
          <p:nvPr/>
        </p:nvSpPr>
        <p:spPr>
          <a:xfrm>
            <a:off x="857224" y="3914064"/>
            <a:ext cx="1505315" cy="76993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КВАНТОРИУМЫ</a:t>
            </a:r>
          </a:p>
        </p:txBody>
      </p:sp>
      <p:pic>
        <p:nvPicPr>
          <p:cNvPr id="21" name="Picture 7" descr="ÐÐ°ÑÑÐ¸Ð½ÐºÐ¸ Ð¿Ð¾ Ð·Ð°Ð¿ÑÐ¾ÑÑ ÐºÐ²Ð°Ð½ÑÐ¾ÑÐ¸ÑÐ¼Ñ Ð¸ÐºÐ¾Ð½ÐºÐ°">
            <a:extLst>
              <a:ext uri="{FF2B5EF4-FFF2-40B4-BE49-F238E27FC236}">
                <a16:creationId xmlns:a16="http://schemas.microsoft.com/office/drawing/2014/main" xmlns="" id="{F75251B1-B905-F749-AE96-58818FFD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6" y="3917146"/>
            <a:ext cx="575139" cy="7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ÐÐ°ÑÑÐ¸Ð½ÐºÐ¸ Ð¿Ð¾ Ð·Ð°Ð¿ÑÐ¾ÑÑ ÑÐ¾ÑÑÐ¸Ñ Ð³ÐµÑÐ± Ð¸ÐºÐ¾Ð½ÐºÐ°">
            <a:extLst>
              <a:ext uri="{FF2B5EF4-FFF2-40B4-BE49-F238E27FC236}">
                <a16:creationId xmlns:a16="http://schemas.microsoft.com/office/drawing/2014/main" xmlns="" id="{1A94252F-802A-9548-BC3E-4E7508F0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40" y="1367276"/>
            <a:ext cx="427423" cy="6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9863DF2-62AB-DC45-982D-CD4BD15D267B}"/>
              </a:ext>
            </a:extLst>
          </p:cNvPr>
          <p:cNvSpPr/>
          <p:nvPr/>
        </p:nvSpPr>
        <p:spPr>
          <a:xfrm>
            <a:off x="3333268" y="5111736"/>
            <a:ext cx="1033721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ДЕТСКИЕ САДЫ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B41D399-3856-2343-B291-841FCCEA8FEB}"/>
              </a:ext>
            </a:extLst>
          </p:cNvPr>
          <p:cNvSpPr/>
          <p:nvPr/>
        </p:nvSpPr>
        <p:spPr>
          <a:xfrm>
            <a:off x="5468014" y="2009510"/>
            <a:ext cx="937037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ШКОЛЫ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5777CC5E-F313-E64E-8BC9-2C6597E32FA3}"/>
              </a:ext>
            </a:extLst>
          </p:cNvPr>
          <p:cNvSpPr/>
          <p:nvPr/>
        </p:nvSpPr>
        <p:spPr>
          <a:xfrm>
            <a:off x="2936101" y="2040539"/>
            <a:ext cx="1501032" cy="3696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МУНИЦИПАЛИТЕТЫ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35CC21D-4A64-4942-8677-9F6633A82AF6}"/>
              </a:ext>
            </a:extLst>
          </p:cNvPr>
          <p:cNvSpPr/>
          <p:nvPr/>
        </p:nvSpPr>
        <p:spPr>
          <a:xfrm>
            <a:off x="5526977" y="5086745"/>
            <a:ext cx="1131846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КОЛЛЕДЖИ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6E53D2B-F41B-0144-B3CA-DAB9151B30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96" y="1965740"/>
            <a:ext cx="400061" cy="533415"/>
          </a:xfrm>
          <a:prstGeom prst="rect">
            <a:avLst/>
          </a:prstGeom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B5CDFBF4-33CB-9A4C-8F57-1FC084E9E742}"/>
              </a:ext>
            </a:extLst>
          </p:cNvPr>
          <p:cNvSpPr/>
          <p:nvPr/>
        </p:nvSpPr>
        <p:spPr>
          <a:xfrm>
            <a:off x="1312586" y="1972918"/>
            <a:ext cx="1189403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ГОСУСЛУГИ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44A11EE-6CEE-564A-A7B8-33C5714DDF48}"/>
              </a:ext>
            </a:extLst>
          </p:cNvPr>
          <p:cNvSpPr txBox="1"/>
          <p:nvPr/>
        </p:nvSpPr>
        <p:spPr>
          <a:xfrm>
            <a:off x="22920" y="426972"/>
            <a:ext cx="91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latin typeface="+mj-lt"/>
              </a:rPr>
              <a:t> </a:t>
            </a:r>
            <a:r>
              <a:rPr lang="ru-RU" altLang="ru-RU" sz="1600" b="1" dirty="0" smtClean="0">
                <a:latin typeface="Arial" pitchFamily="34" charset="0"/>
                <a:cs typeface="Arial" pitchFamily="34" charset="0"/>
              </a:rPr>
              <a:t>ЕДИНАЯ ЦИФРОВАЯ ИНФОРМАЦИОННО-ОБРАЗОВАТЕЛЬНАЯ СРЕДА </a:t>
            </a:r>
            <a:endParaRPr lang="en-US" alt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1600" b="1" dirty="0" smtClean="0">
                <a:latin typeface="Arial" pitchFamily="34" charset="0"/>
                <a:cs typeface="Arial" pitchFamily="34" charset="0"/>
              </a:rPr>
              <a:t>(ЭКОСИСТЕМА ОБРАЗОВАНИЯ) РОССИЙСКОЙ ФЕДЕРАЦИИ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40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15C640CB-00BE-7E4E-BA07-815DE35E2C1A}"/>
              </a:ext>
            </a:extLst>
          </p:cNvPr>
          <p:cNvSpPr txBox="1">
            <a:spLocks/>
          </p:cNvSpPr>
          <p:nvPr/>
        </p:nvSpPr>
        <p:spPr>
          <a:xfrm>
            <a:off x="2618216" y="1059592"/>
            <a:ext cx="6525784" cy="57984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174625" algn="just"/>
            <a:r>
              <a:rPr lang="ru-RU" sz="1400" dirty="0">
                <a:cs typeface="Times New Roman" pitchFamily="18" charset="0"/>
              </a:rPr>
              <a:t>Принимающий ценность и неповторимость, права и свободы других людей, эффективно управляющая собственной самоидентификацией и репутацией, способный к </a:t>
            </a:r>
            <a:r>
              <a:rPr lang="ru-RU" sz="1400" dirty="0" err="1">
                <a:cs typeface="Times New Roman" pitchFamily="18" charset="0"/>
              </a:rPr>
              <a:t>самоактуализации</a:t>
            </a:r>
            <a:r>
              <a:rPr lang="ru-RU" sz="1400" dirty="0">
                <a:cs typeface="Times New Roman" pitchFamily="18" charset="0"/>
              </a:rPr>
              <a:t> и самореализации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Любящий свой народ, свой край и свою Родину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Уважающий и соблюдающий право владения, использования и распоряжения личной, государственной, корпоративной, интеллектуальной и пр. собственностью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Осознающий и принимающий традиционные ценности человеческой жизни,  семьи, российского гражданского общества, многонационального российского народа, человечества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Исследователь, креативный и критически мыслящий, активно и целенаправленно познающий мир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Мотивированный к познанию, знающий, мыслящий, способный к </a:t>
            </a:r>
            <a:r>
              <a:rPr lang="ru-RU" sz="1400" dirty="0" err="1">
                <a:cs typeface="Times New Roman" pitchFamily="18" charset="0"/>
              </a:rPr>
              <a:t>саморегуляции</a:t>
            </a:r>
            <a:r>
              <a:rPr lang="ru-RU" sz="1400" dirty="0">
                <a:cs typeface="Times New Roman" pitchFamily="18" charset="0"/>
              </a:rPr>
              <a:t>, самоорганизации и рефлексии, инновационной деятельности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Социально активный, принципиальный, ответственный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Доброжелательный, готовый к продуктивному сотрудничеству и эффективному взаимодействию с другими (в </a:t>
            </a:r>
            <a:r>
              <a:rPr lang="ru-RU" sz="1400" dirty="0" err="1">
                <a:cs typeface="Times New Roman" pitchFamily="18" charset="0"/>
              </a:rPr>
              <a:t>т.ч</a:t>
            </a:r>
            <a:r>
              <a:rPr lang="ru-RU" sz="1400" dirty="0">
                <a:cs typeface="Times New Roman" pitchFamily="18" charset="0"/>
              </a:rPr>
              <a:t>. непохожими) людьми, в </a:t>
            </a:r>
            <a:r>
              <a:rPr lang="ru-RU" sz="1400" dirty="0" err="1">
                <a:cs typeface="Times New Roman" pitchFamily="18" charset="0"/>
              </a:rPr>
              <a:t>т.ч</a:t>
            </a:r>
            <a:r>
              <a:rPr lang="ru-RU" sz="1400" dirty="0">
                <a:cs typeface="Times New Roman" pitchFamily="18" charset="0"/>
              </a:rPr>
              <a:t>. в удаленном взаимодействии</a:t>
            </a: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Гармонично развитый, осознанно выполняющий правила здорового и экологически целесообразного образа жизни безопасного для человека и окружающей среды</a:t>
            </a:r>
            <a:endParaRPr lang="ru-RU" sz="1400" dirty="0">
              <a:ea typeface="Calibri" panose="020F0502020204030204" pitchFamily="34" charset="0"/>
              <a:cs typeface="Times New Roman" pitchFamily="18" charset="0"/>
            </a:endParaRPr>
          </a:p>
          <a:p>
            <a:pPr marL="90488" indent="174625" algn="just"/>
            <a:r>
              <a:rPr lang="ru-RU" sz="1400" dirty="0">
                <a:cs typeface="Times New Roman" pitchFamily="18" charset="0"/>
              </a:rPr>
              <a:t>Профессионально-ориентированный, адаптивный и устойчивый к изменениям</a:t>
            </a:r>
            <a:endParaRPr lang="ru-RU" sz="1400" dirty="0"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sz="200" dirty="0"/>
          </a:p>
          <a:p>
            <a:endParaRPr lang="ru-RU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" dirty="0"/>
          </a:p>
          <a:p>
            <a:endParaRPr lang="ru-RU" sz="200" dirty="0"/>
          </a:p>
          <a:p>
            <a:endParaRPr lang="ru-RU" sz="200" dirty="0"/>
          </a:p>
          <a:p>
            <a:endParaRPr lang="ru-RU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" dirty="0"/>
          </a:p>
          <a:p>
            <a:pPr marL="0" indent="0">
              <a:lnSpc>
                <a:spcPct val="115000"/>
              </a:lnSpc>
              <a:spcAft>
                <a:spcPts val="600"/>
              </a:spcAft>
              <a:buFont typeface="+mj-lt"/>
              <a:buNone/>
              <a:tabLst>
                <a:tab pos="1219200" algn="l"/>
              </a:tabLst>
            </a:pPr>
            <a:endParaRPr lang="ru-RU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1DBF248-9A99-894D-9B36-0695F2C49DB0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40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МОДЕЛЬ КОМПЕТЕНЦИЙ ВЫПУСКНИКА  ШКОЛЫ 2030 Г.</a:t>
            </a:r>
            <a:b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98B301-F87F-A940-BC8A-49661E696D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860" y="1916832"/>
            <a:ext cx="2618216" cy="313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5211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12968" cy="838078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ОСОБЕННОСТИ ОРГАНИЗАЦИИ ОБРАЗОВАТЕЛЬНОГО ПРОЦЕССА В ЦИФРОВОЙ СРЕДЕ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654406"/>
            <a:ext cx="4953000" cy="3969949"/>
          </a:xfrm>
        </p:spPr>
        <p:txBody>
          <a:bodyPr>
            <a:noAutofit/>
          </a:bodyPr>
          <a:lstStyle/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/>
              <a:t>Учение и самостоятельная персонализированная учебная деятельность </a:t>
            </a:r>
            <a:r>
              <a:rPr lang="en-US" sz="1800" dirty="0"/>
              <a:t>(</a:t>
            </a:r>
            <a:r>
              <a:rPr lang="ru-RU" sz="1800" dirty="0"/>
              <a:t>преобладание активных форм и видов </a:t>
            </a:r>
            <a:r>
              <a:rPr lang="ru-RU" sz="1800" dirty="0" smtClean="0"/>
              <a:t>деятельности</a:t>
            </a:r>
            <a:endParaRPr lang="ru-RU" sz="1800" dirty="0"/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/>
              <a:t>Новые формы подачи информации (нелинейная, интегративная, адаптивная</a:t>
            </a:r>
            <a:r>
              <a:rPr lang="ru-RU" sz="1800" dirty="0" smtClean="0"/>
              <a:t>)</a:t>
            </a:r>
            <a:endParaRPr lang="ru-RU" sz="1800" dirty="0"/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/>
              <a:t>Освобождение обучающихся и педагогов от рутинных </a:t>
            </a:r>
            <a:r>
              <a:rPr lang="ru-RU" sz="1800" dirty="0" smtClean="0"/>
              <a:t>процессов</a:t>
            </a:r>
            <a:endParaRPr lang="ru-RU" sz="1800" dirty="0"/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800" dirty="0"/>
              <a:t>Высокая динамичность и структурированность учебной деятельности (распределенные проектные группы, команды сменного состава, персонализация, ИОТ и пр.)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A794A3C-C967-DD46-9274-CAB33BD08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2" y="2049594"/>
            <a:ext cx="3321844" cy="332184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0262"/>
              </p:ext>
            </p:extLst>
          </p:nvPr>
        </p:nvGraphicFramePr>
        <p:xfrm>
          <a:off x="611560" y="5877272"/>
          <a:ext cx="7920880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ДОПОЛНИТЕЛЬНОЕ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ОБРАЗОВАНИЕ СТАНОВИТСЯ ОСНОВНЫМ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381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75550" cy="5643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РИСКИ ВВЕДЕНИЯ ЦИФРОВОГО ОБРАЗОВАНИЯ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F2A84C-83F8-0941-B432-3C782E8EF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16"/>
            <a:ext cx="4246028" cy="29685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1203" y="1944727"/>
            <a:ext cx="4841213" cy="3655313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Недооценка </a:t>
            </a:r>
            <a:r>
              <a:rPr lang="ru-RU" dirty="0"/>
              <a:t>важности требований к формированию ценностно-смысловой сферы человека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Подмена </a:t>
            </a:r>
            <a:r>
              <a:rPr lang="ru-RU" dirty="0"/>
              <a:t>цифровизации «оцифровкой»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Переоценка </a:t>
            </a:r>
            <a:r>
              <a:rPr lang="ru-RU" dirty="0"/>
              <a:t>роли цифровой среды и недооценка роли педагога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Монополизация </a:t>
            </a:r>
            <a:r>
              <a:rPr lang="ru-RU" dirty="0"/>
              <a:t>разработок, отсутствие конкуренции и права выбора</a:t>
            </a:r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Бессистемность</a:t>
            </a:r>
            <a:r>
              <a:rPr lang="ru-RU" dirty="0"/>
              <a:t>, низкий уровень методологической и научно-методической обоснованности принимаемых решений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760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РИСКИ НЕВВЕДЕНИЯ ЦИФРОВОГО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6212" y="2293144"/>
            <a:ext cx="4529138" cy="3196829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Угроза безопасности личности, общества, государства</a:t>
            </a:r>
          </a:p>
          <a:p>
            <a:pPr marL="0" indent="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Неконкурентоспособность</a:t>
            </a:r>
          </a:p>
          <a:p>
            <a:pPr marL="0" indent="0" algn="just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err="1"/>
              <a:t>Нереализуемость</a:t>
            </a:r>
            <a:r>
              <a:rPr lang="ru-RU" dirty="0"/>
              <a:t> НП «Цифровая экономика»</a:t>
            </a:r>
          </a:p>
          <a:p>
            <a:pPr marL="0" indent="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6627C4E-408B-7244-A821-84D197D9A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2078831"/>
            <a:ext cx="2850357" cy="28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8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274857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/>
              <a:t>Детей надо учить жить в мире, меняющемся до такой степени, что вечером он будет не тем, что был </a:t>
            </a:r>
            <a:r>
              <a:rPr lang="ru-RU" sz="3200" b="1" dirty="0" smtClean="0"/>
              <a:t>утром</a:t>
            </a: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8416"/>
            <a:ext cx="633670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70038"/>
            <a:ext cx="859313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7"/>
          <p:cNvGrpSpPr>
            <a:grpSpLocks/>
          </p:cNvGrpSpPr>
          <p:nvPr/>
        </p:nvGrpSpPr>
        <p:grpSpPr bwMode="auto">
          <a:xfrm>
            <a:off x="280988" y="1570038"/>
            <a:ext cx="8582025" cy="4784725"/>
            <a:chOff x="290511" y="1884090"/>
            <a:chExt cx="8582025" cy="478527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90511" y="1884091"/>
              <a:ext cx="2106612" cy="2321664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Непрерывное профессиональное  развитие</a:t>
              </a:r>
            </a:p>
            <a:p>
              <a:pPr marL="144000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формирование сетевого профессионального педагогического сообщества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35223" y="5683412"/>
              <a:ext cx="2012950" cy="98595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4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Одарённые дети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8625" y="1884090"/>
              <a:ext cx="4389145" cy="1247917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160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Школы,</a:t>
              </a:r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показывающие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стабильно </a:t>
              </a:r>
              <a:endPara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60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низкие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</a:p>
          </p:txBody>
        </p:sp>
        <p:grpSp>
          <p:nvGrpSpPr>
            <p:cNvPr id="28" name="Группа 33"/>
            <p:cNvGrpSpPr>
              <a:grpSpLocks/>
            </p:cNvGrpSpPr>
            <p:nvPr/>
          </p:nvGrpSpPr>
          <p:grpSpPr bwMode="auto">
            <a:xfrm>
              <a:off x="7021509" y="3171699"/>
              <a:ext cx="1846264" cy="1578156"/>
              <a:chOff x="9450314" y="2758329"/>
              <a:chExt cx="2252991" cy="2249735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454190" y="2758329"/>
                <a:ext cx="2249115" cy="2249735"/>
              </a:xfrm>
              <a:prstGeom prst="rect">
                <a:avLst/>
              </a:prstGeom>
              <a:solidFill>
                <a:srgbClr val="1F1F1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6"/>
              <p:cNvSpPr txBox="1">
                <a:spLocks noChangeArrowheads="1"/>
              </p:cNvSpPr>
              <p:nvPr/>
            </p:nvSpPr>
            <p:spPr bwMode="auto">
              <a:xfrm>
                <a:off x="9450314" y="3005811"/>
                <a:ext cx="2252987" cy="921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72000"/>
                <a:r>
                  <a:rPr lang="ru-RU" altLang="ru-RU" sz="1800" dirty="0">
                    <a:solidFill>
                      <a:schemeClr val="bg1"/>
                    </a:solidFill>
                  </a:rPr>
                  <a:t>Семейное</a:t>
                </a:r>
              </a:p>
              <a:p>
                <a:pPr marL="72000"/>
                <a:r>
                  <a:rPr lang="ru-RU" altLang="ru-RU" sz="1800" dirty="0">
                    <a:solidFill>
                      <a:schemeClr val="bg1"/>
                    </a:solidFill>
                  </a:rPr>
                  <a:t>обучение</a:t>
                </a:r>
              </a:p>
            </p:txBody>
          </p:sp>
        </p:grpSp>
        <p:sp>
          <p:nvSpPr>
            <p:cNvPr id="29" name="Прямоугольник 28"/>
            <p:cNvSpPr/>
            <p:nvPr/>
          </p:nvSpPr>
          <p:spPr bwMode="auto">
            <a:xfrm>
              <a:off x="4486273" y="3171699"/>
              <a:ext cx="2500313" cy="2873704"/>
            </a:xfrm>
            <a:prstGeom prst="rect">
              <a:avLst/>
            </a:prstGeom>
            <a:solidFill>
              <a:srgbClr val="1F1F1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Инклюзия</a:t>
              </a:r>
            </a:p>
            <a:p>
              <a:pPr marL="144000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Обучение детей с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ОВЗ</a:t>
              </a:r>
            </a:p>
            <a:p>
              <a:pPr marL="144000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Надомное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обучение</a:t>
              </a:r>
            </a:p>
            <a:p>
              <a:pPr marL="144000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Обучающиеся</a:t>
              </a: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, находящиеся на длительном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лечении</a:t>
              </a: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26273" y="5658010"/>
              <a:ext cx="1846263" cy="1011353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</a:t>
              </a:r>
              <a:b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ОГЭ и ЕГЭ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86273" y="6085096"/>
              <a:ext cx="2500313" cy="584267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Репетитор-онлайн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026273" y="4780022"/>
              <a:ext cx="1841500" cy="847822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Тьюторство</a:t>
              </a:r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44"/>
            <p:cNvSpPr txBox="1">
              <a:spLocks noChangeArrowheads="1"/>
            </p:cNvSpPr>
            <p:nvPr/>
          </p:nvSpPr>
          <p:spPr bwMode="auto">
            <a:xfrm>
              <a:off x="2555776" y="2024844"/>
              <a:ext cx="17641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800">
                  <a:solidFill>
                    <a:schemeClr val="bg1"/>
                  </a:solidFill>
                </a:rPr>
                <a:t>МАССОВАЯ ШКОЛА</a:t>
              </a:r>
            </a:p>
          </p:txBody>
        </p:sp>
      </p:grpSp>
      <p:sp>
        <p:nvSpPr>
          <p:cNvPr id="36" name="Прямоугольник 35"/>
          <p:cNvSpPr/>
          <p:nvPr/>
        </p:nvSpPr>
        <p:spPr bwMode="auto">
          <a:xfrm>
            <a:off x="276225" y="3919312"/>
            <a:ext cx="2119313" cy="11880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000">
              <a:defRPr/>
            </a:pPr>
            <a:r>
              <a:rPr lang="ru-RU" sz="1400" dirty="0" smtClean="0">
                <a:solidFill>
                  <a:srgbClr val="000000"/>
                </a:solidFill>
                <a:latin typeface="Circe Bold" panose="020B0602020203020203" pitchFamily="34" charset="-52"/>
              </a:rPr>
              <a:t>Дошкольное образование</a:t>
            </a:r>
            <a:endParaRPr lang="ru-RU" sz="1400" dirty="0">
              <a:solidFill>
                <a:srgbClr val="00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5357374"/>
            <a:ext cx="2105025" cy="99103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 bwMode="auto">
          <a:xfrm>
            <a:off x="287339" y="5107336"/>
            <a:ext cx="2138362" cy="1225902"/>
          </a:xfrm>
          <a:prstGeom prst="rect">
            <a:avLst/>
          </a:prstGeom>
          <a:solidFill>
            <a:schemeClr val="tx1">
              <a:lumMod val="90000"/>
              <a:lumOff val="1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000">
              <a:defRPr/>
            </a:pPr>
            <a:r>
              <a:rPr lang="ru-RU" sz="3200" b="0" dirty="0" smtClean="0">
                <a:latin typeface="Circe Bold" panose="020B0602020203020203" pitchFamily="34" charset="-52"/>
              </a:rPr>
              <a:t>СПО</a:t>
            </a:r>
            <a:endParaRPr lang="ru-RU" sz="3200" b="0" dirty="0">
              <a:latin typeface="Circe Bold" panose="020B0602020203020203" pitchFamily="34" charset="-52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E2C7869F-A9B0-4A7B-BF40-062891AB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620688"/>
            <a:ext cx="9649072" cy="390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1800" spc="0" dirty="0" smtClean="0">
                <a:solidFill>
                  <a:schemeClr val="tx1"/>
                </a:solidFill>
              </a:rPr>
              <a:t>МЭО. Р</a:t>
            </a:r>
            <a:r>
              <a:rPr lang="ru-RU" sz="1800" spc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авные </a:t>
            </a:r>
            <a:r>
              <a:rPr lang="ru-RU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возможности </a:t>
            </a:r>
            <a:r>
              <a:rPr lang="ru-RU" sz="1800" spc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и </a:t>
            </a:r>
            <a:r>
              <a:rPr lang="ru-RU" sz="1800" spc="0" dirty="0" err="1" smtClean="0">
                <a:solidFill>
                  <a:schemeClr val="tx1"/>
                </a:solidFill>
              </a:rPr>
              <a:t>КАЖДОГо</a:t>
            </a:r>
            <a:endParaRPr lang="ru-RU" sz="180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32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96" y="489316"/>
            <a:ext cx="7051458" cy="93724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Exo 2.0"/>
              </a:rPr>
              <a:t>МЭО: ФОРМИРОВАНИЕ КЛЮЧЕВЫХ КОМПЕТЕНЦИЙ ЦИФРОВОЙ ЭКОНОМИКИ</a:t>
            </a:r>
          </a:p>
        </p:txBody>
      </p:sp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57818" y="1479174"/>
            <a:ext cx="2727803" cy="235469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200" b="1" dirty="0">
                <a:latin typeface="Arial" pitchFamily="34" charset="0"/>
              </a:rPr>
              <a:t>СИСТЕМА ЛИЧНЫХ </a:t>
            </a:r>
            <a:r>
              <a:rPr lang="ru-RU" altLang="ru-RU" sz="1200" b="1" dirty="0" smtClean="0">
                <a:latin typeface="Arial" pitchFamily="34" charset="0"/>
              </a:rPr>
              <a:t>СООБЩЕНИ</a:t>
            </a:r>
            <a:endParaRPr lang="en-US" altLang="ru-RU" sz="1200" b="1" dirty="0" smtClean="0">
              <a:latin typeface="Arial" pitchFamily="34" charset="0"/>
            </a:endParaRPr>
          </a:p>
          <a:p>
            <a:pPr algn="ctr">
              <a:spcBef>
                <a:spcPts val="760"/>
              </a:spcBef>
            </a:pPr>
            <a:r>
              <a:rPr lang="ru-RU" altLang="ru-RU" sz="1200" dirty="0" smtClean="0">
                <a:latin typeface="Arial" pitchFamily="34" charset="0"/>
              </a:rPr>
              <a:t>Компетенции </a:t>
            </a:r>
            <a:r>
              <a:rPr lang="ru-RU" altLang="ru-RU" sz="1200" dirty="0">
                <a:latin typeface="Arial" pitchFamily="34" charset="0"/>
              </a:rPr>
              <a:t>ценностного выбора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Компетенции планирования </a:t>
            </a:r>
            <a:r>
              <a:rPr lang="ru-RU" altLang="ru-RU" sz="1200" dirty="0" smtClean="0">
                <a:latin typeface="Arial" pitchFamily="34" charset="0"/>
              </a:rPr>
              <a:t>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</a:t>
            </a:r>
            <a:r>
              <a:rPr lang="ru-RU" altLang="ru-RU" sz="1200" dirty="0">
                <a:latin typeface="Arial" pitchFamily="34" charset="0"/>
              </a:rPr>
              <a:t>организации </a:t>
            </a:r>
            <a:r>
              <a:rPr lang="ru-RU" altLang="ru-RU" sz="1200" dirty="0" smtClean="0">
                <a:latin typeface="Arial" pitchFamily="34" charset="0"/>
              </a:rPr>
              <a:t>деятельности 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   Компетенции </a:t>
            </a:r>
            <a:r>
              <a:rPr lang="ru-RU" altLang="ru-RU" sz="1200" dirty="0" smtClean="0">
                <a:latin typeface="Arial" pitchFamily="34" charset="0"/>
              </a:rPr>
              <a:t>осуществления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деятельности</a:t>
            </a:r>
          </a:p>
          <a:p>
            <a:pPr marL="0"/>
            <a:endParaRPr lang="ru-RU" altLang="ru-RU" sz="1200" dirty="0">
              <a:latin typeface="Arial" pitchFamily="34" charset="0"/>
            </a:endParaRPr>
          </a:p>
          <a:p>
            <a:pPr marL="0"/>
            <a:endParaRPr lang="ru-RU" altLang="ru-RU" sz="1200" dirty="0" smtClean="0">
              <a:latin typeface="Arial" pitchFamily="34" charset="0"/>
            </a:endParaRPr>
          </a:p>
          <a:p>
            <a:pPr marL="0"/>
            <a:endParaRPr lang="en-US" altLang="ru-RU" sz="1200" dirty="0">
              <a:latin typeface="Arial" pitchFamily="34" charset="0"/>
            </a:endParaRPr>
          </a:p>
          <a:p>
            <a:pPr marL="0"/>
            <a:endParaRPr lang="en-US" altLang="ru-RU" sz="641" dirty="0">
              <a:latin typeface="Arial" pitchFamily="34" charset="0"/>
            </a:endParaRPr>
          </a:p>
          <a:p>
            <a:pPr marL="0"/>
            <a:endParaRPr lang="en-US" altLang="ru-RU" sz="641" dirty="0">
              <a:latin typeface="Arial" pitchFamily="34" charset="0"/>
            </a:endParaRPr>
          </a:p>
          <a:p>
            <a:pPr marL="0"/>
            <a:endParaRPr lang="en-US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r>
              <a:rPr lang="ru-RU" altLang="ru-RU" sz="641" dirty="0">
                <a:latin typeface="Arial" pitchFamily="34" charset="0"/>
              </a:rPr>
              <a:t> 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938474" y="1179374"/>
            <a:ext cx="3024806" cy="167297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200" b="1" dirty="0">
                <a:latin typeface="Arial" pitchFamily="34" charset="0"/>
              </a:rPr>
              <a:t>СОЦИАЛЬНОЕ СООБЩЕСТВО 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Компетенции ценностного выбора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Компетенции самоуправления </a:t>
            </a:r>
            <a:r>
              <a:rPr lang="ru-RU" altLang="ru-RU" sz="1200" dirty="0" smtClean="0">
                <a:latin typeface="Arial" pitchFamily="34" charset="0"/>
              </a:rPr>
              <a:t>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</a:t>
            </a:r>
            <a:r>
              <a:rPr lang="ru-RU" altLang="ru-RU" sz="1200" dirty="0">
                <a:latin typeface="Arial" pitchFamily="34" charset="0"/>
              </a:rPr>
              <a:t>саморазвития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Компетенции управления результатами 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деятельности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Компетенции планирования и </a:t>
            </a:r>
            <a:endParaRPr lang="ru-RU" altLang="ru-RU" sz="1200" dirty="0" smtClean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организации деятельности 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641" dirty="0">
                <a:latin typeface="Arial" pitchFamily="34" charset="0"/>
              </a:rPr>
              <a:t>     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6149836" y="1484784"/>
            <a:ext cx="2847359" cy="25393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200" b="1" dirty="0">
                <a:latin typeface="Arial" pitchFamily="34" charset="0"/>
              </a:rPr>
              <a:t>ОРГАНАЙЗЕР</a:t>
            </a:r>
          </a:p>
          <a:p>
            <a:pPr>
              <a:spcBef>
                <a:spcPts val="760"/>
              </a:spcBef>
            </a:pPr>
            <a:r>
              <a:rPr lang="ru-RU" altLang="ru-RU" sz="1200" dirty="0" smtClean="0">
                <a:latin typeface="Arial" pitchFamily="34" charset="0"/>
              </a:rPr>
              <a:t> Компетенции </a:t>
            </a:r>
            <a:r>
              <a:rPr lang="ru-RU" altLang="ru-RU" sz="1200" dirty="0">
                <a:latin typeface="Arial" pitchFamily="34" charset="0"/>
              </a:rPr>
              <a:t>планирования и </a:t>
            </a:r>
            <a:r>
              <a:rPr lang="ru-RU" altLang="ru-RU" sz="1200" dirty="0" smtClean="0">
                <a:latin typeface="Arial" pitchFamily="34" charset="0"/>
              </a:rPr>
              <a:t>  организации деятельности 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    Компетенции самоуправления и </a:t>
            </a:r>
            <a:endParaRPr lang="ru-RU" altLang="ru-RU" sz="1200" dirty="0" smtClean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саморазвития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    Компетенции оценки и </a:t>
            </a:r>
            <a:r>
              <a:rPr lang="ru-RU" altLang="ru-RU" sz="1200" dirty="0" smtClean="0">
                <a:latin typeface="Arial" pitchFamily="34" charset="0"/>
              </a:rPr>
              <a:t>учета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</a:t>
            </a:r>
            <a:r>
              <a:rPr lang="ru-RU" altLang="ru-RU" sz="1200" dirty="0">
                <a:latin typeface="Arial" pitchFamily="34" charset="0"/>
              </a:rPr>
              <a:t>последствий </a:t>
            </a:r>
            <a:r>
              <a:rPr lang="ru-RU" altLang="ru-RU" sz="1200" dirty="0" smtClean="0">
                <a:latin typeface="Arial" pitchFamily="34" charset="0"/>
              </a:rPr>
              <a:t>эффективной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 деятельности</a:t>
            </a:r>
          </a:p>
          <a:p>
            <a:pPr marL="0"/>
            <a:endParaRPr lang="ru-RU" altLang="ru-RU" sz="1200" dirty="0">
              <a:latin typeface="Arial" pitchFamily="34" charset="0"/>
            </a:endParaRPr>
          </a:p>
          <a:p>
            <a:pPr marL="0"/>
            <a:endParaRPr lang="ru-RU" altLang="ru-RU" sz="1200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r>
              <a:rPr lang="ru-RU" altLang="ru-RU" sz="641" dirty="0">
                <a:latin typeface="Arial" pitchFamily="34" charset="0"/>
              </a:rPr>
              <a:t> 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43918" y="3938965"/>
            <a:ext cx="2736304" cy="2816363"/>
          </a:xfrm>
          <a:prstGeom prst="rect">
            <a:avLst/>
          </a:prstGeom>
          <a:solidFill>
            <a:srgbClr val="61BB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026" b="1" dirty="0">
                <a:latin typeface="Arial" pitchFamily="34" charset="0"/>
              </a:rPr>
              <a:t>СИСТЕМА ПЕРСОНАЛИЗАЦИИ</a:t>
            </a:r>
          </a:p>
          <a:p>
            <a:pPr>
              <a:spcBef>
                <a:spcPts val="760"/>
              </a:spcBef>
            </a:pPr>
            <a:r>
              <a:rPr lang="ru-RU" altLang="ru-RU" sz="1200" dirty="0">
                <a:latin typeface="Arial" pitchFamily="34" charset="0"/>
              </a:rPr>
              <a:t>Компетенции планирования и организации </a:t>
            </a:r>
            <a:r>
              <a:rPr lang="ru-RU" altLang="ru-RU" sz="1200" dirty="0" smtClean="0">
                <a:latin typeface="Arial" pitchFamily="34" charset="0"/>
              </a:rPr>
              <a:t>деятельности </a:t>
            </a:r>
            <a:endParaRPr lang="ru-RU" altLang="ru-RU" sz="1200" dirty="0">
              <a:latin typeface="Arial" pitchFamily="34" charset="0"/>
            </a:endParaRPr>
          </a:p>
          <a:p>
            <a:r>
              <a:rPr lang="ru-RU" altLang="ru-RU" sz="1200" dirty="0">
                <a:latin typeface="Arial" pitchFamily="34" charset="0"/>
              </a:rPr>
              <a:t>Компетенции осуществления деятельности</a:t>
            </a:r>
          </a:p>
          <a:p>
            <a:r>
              <a:rPr lang="ru-RU" altLang="ru-RU" sz="1200" dirty="0">
                <a:latin typeface="Arial" pitchFamily="34" charset="0"/>
              </a:rPr>
              <a:t>Компетенции ценностного выбора</a:t>
            </a:r>
          </a:p>
          <a:p>
            <a:r>
              <a:rPr lang="ru-RU" altLang="ru-RU" sz="1200" dirty="0">
                <a:latin typeface="Arial" pitchFamily="34" charset="0"/>
              </a:rPr>
              <a:t>Компетенции самоуправления и </a:t>
            </a:r>
            <a:r>
              <a:rPr lang="ru-RU" altLang="ru-RU" sz="1200" dirty="0" smtClean="0">
                <a:latin typeface="Arial" pitchFamily="34" charset="0"/>
              </a:rPr>
              <a:t>саморазвития</a:t>
            </a:r>
          </a:p>
          <a:p>
            <a:endParaRPr lang="ru-RU" altLang="ru-RU" sz="1200" dirty="0">
              <a:latin typeface="Arial" pitchFamily="34" charset="0"/>
            </a:endParaRPr>
          </a:p>
          <a:p>
            <a:endParaRPr lang="ru-RU" altLang="ru-RU" sz="1200" dirty="0">
              <a:latin typeface="Arial" pitchFamily="34" charset="0"/>
            </a:endParaRPr>
          </a:p>
          <a:p>
            <a:endParaRPr lang="ru-RU" altLang="ru-RU" sz="641" dirty="0">
              <a:latin typeface="Arial" pitchFamily="34" charset="0"/>
            </a:endParaRPr>
          </a:p>
          <a:p>
            <a:endParaRPr lang="ru-RU" altLang="ru-RU" sz="641" dirty="0">
              <a:latin typeface="Arial" pitchFamily="34" charset="0"/>
            </a:endParaRPr>
          </a:p>
          <a:p>
            <a:endParaRPr lang="ru-RU" altLang="ru-RU" sz="641" dirty="0">
              <a:latin typeface="Arial" pitchFamily="34" charset="0"/>
            </a:endParaRPr>
          </a:p>
          <a:p>
            <a:pPr>
              <a:spcBef>
                <a:spcPts val="760"/>
              </a:spcBef>
            </a:pPr>
            <a:endParaRPr lang="ru-RU" altLang="ru-RU" sz="641" dirty="0">
              <a:latin typeface="Arial" pitchFamily="34" charset="0"/>
            </a:endParaRPr>
          </a:p>
          <a:p>
            <a:pPr>
              <a:spcBef>
                <a:spcPts val="760"/>
              </a:spcBef>
            </a:pPr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</p:txBody>
      </p:sp>
      <p:sp>
        <p:nvSpPr>
          <p:cNvPr id="13" name="object 3"/>
          <p:cNvSpPr txBox="1">
            <a:spLocks noChangeArrowheads="1"/>
          </p:cNvSpPr>
          <p:nvPr/>
        </p:nvSpPr>
        <p:spPr bwMode="auto">
          <a:xfrm>
            <a:off x="6149835" y="4155854"/>
            <a:ext cx="2830386" cy="2650548"/>
          </a:xfrm>
          <a:prstGeom prst="rect">
            <a:avLst/>
          </a:prstGeom>
          <a:solidFill>
            <a:srgbClr val="61BB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200" b="1" dirty="0">
                <a:latin typeface="Arial" pitchFamily="34" charset="0"/>
              </a:rPr>
              <a:t>ВОПРОС ДНЯ</a:t>
            </a:r>
          </a:p>
          <a:p>
            <a:pPr>
              <a:spcBef>
                <a:spcPts val="760"/>
              </a:spcBef>
            </a:pPr>
            <a:r>
              <a:rPr lang="ru-RU" altLang="ru-RU" sz="1200" dirty="0">
                <a:latin typeface="Arial" pitchFamily="34" charset="0"/>
              </a:rPr>
              <a:t>Компетенции ценностного выбора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Компетенции </a:t>
            </a:r>
            <a:r>
              <a:rPr lang="ru-RU" altLang="ru-RU" sz="1200" dirty="0" smtClean="0">
                <a:latin typeface="Arial" pitchFamily="34" charset="0"/>
              </a:rPr>
              <a:t>осуществления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</a:t>
            </a:r>
            <a:r>
              <a:rPr lang="ru-RU" altLang="ru-RU" sz="1200" dirty="0">
                <a:latin typeface="Arial" pitchFamily="34" charset="0"/>
              </a:rPr>
              <a:t>деятельности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Компетенции самоуправления и </a:t>
            </a:r>
            <a:endParaRPr lang="ru-RU" altLang="ru-RU" sz="1200" dirty="0" smtClean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саморазвития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   Компетенции оценки и </a:t>
            </a:r>
            <a:r>
              <a:rPr lang="ru-RU" altLang="ru-RU" sz="1200" dirty="0" smtClean="0">
                <a:latin typeface="Arial" pitchFamily="34" charset="0"/>
              </a:rPr>
              <a:t>учета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</a:t>
            </a:r>
            <a:r>
              <a:rPr lang="ru-RU" altLang="ru-RU" sz="1200" dirty="0">
                <a:latin typeface="Arial" pitchFamily="34" charset="0"/>
              </a:rPr>
              <a:t>последствий </a:t>
            </a:r>
            <a:r>
              <a:rPr lang="ru-RU" altLang="ru-RU" sz="1200" dirty="0" smtClean="0">
                <a:latin typeface="Arial" pitchFamily="34" charset="0"/>
              </a:rPr>
              <a:t>эффективной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</a:t>
            </a:r>
            <a:r>
              <a:rPr lang="ru-RU" altLang="ru-RU" sz="1200" dirty="0">
                <a:latin typeface="Arial" pitchFamily="34" charset="0"/>
              </a:rPr>
              <a:t>деятельности</a:t>
            </a: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2938944" y="2873345"/>
            <a:ext cx="3024336" cy="21534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0" tIns="96090" rIns="0" bIns="0">
            <a:spAutoFit/>
          </a:bodyPr>
          <a:lstStyle>
            <a:lvl1pPr marL="160338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760"/>
              </a:spcBef>
            </a:pPr>
            <a:r>
              <a:rPr lang="ru-RU" altLang="ru-RU" sz="1200" b="1" dirty="0">
                <a:latin typeface="Arial" pitchFamily="34" charset="0"/>
              </a:rPr>
              <a:t>БИБЛИОТЕКА КУРСОВ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 </a:t>
            </a:r>
            <a:endParaRPr lang="ru-RU" altLang="ru-RU" sz="1200" dirty="0" smtClean="0">
              <a:latin typeface="Arial" pitchFamily="34" charset="0"/>
            </a:endParaRPr>
          </a:p>
          <a:p>
            <a:pPr marL="0"/>
            <a:r>
              <a:rPr lang="ru-RU" altLang="ru-RU" sz="1200" dirty="0" smtClean="0">
                <a:latin typeface="Arial" pitchFamily="34" charset="0"/>
              </a:rPr>
              <a:t>     Компетенции </a:t>
            </a:r>
            <a:r>
              <a:rPr lang="ru-RU" altLang="ru-RU" sz="1200" dirty="0">
                <a:latin typeface="Arial" pitchFamily="34" charset="0"/>
              </a:rPr>
              <a:t>планирования и </a:t>
            </a:r>
            <a:endParaRPr lang="ru-RU" altLang="ru-RU" sz="1200" dirty="0" smtClean="0">
              <a:latin typeface="Arial" pitchFamily="34" charset="0"/>
            </a:endParaRPr>
          </a:p>
          <a:p>
            <a:pPr marL="0"/>
            <a:r>
              <a:rPr lang="ru-RU" altLang="ru-RU" sz="1200" dirty="0" smtClean="0">
                <a:latin typeface="Arial" pitchFamily="34" charset="0"/>
              </a:rPr>
              <a:t>     организации деятельности </a:t>
            </a:r>
            <a:endParaRPr lang="ru-RU" altLang="ru-RU" sz="1200" dirty="0">
              <a:latin typeface="Arial" pitchFamily="34" charset="0"/>
            </a:endParaRPr>
          </a:p>
          <a:p>
            <a:pPr marL="0"/>
            <a:r>
              <a:rPr lang="ru-RU" altLang="ru-RU" sz="1200" dirty="0">
                <a:latin typeface="Arial" pitchFamily="34" charset="0"/>
              </a:rPr>
              <a:t>     Компетенции ценностного выбора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 Компетенции </a:t>
            </a:r>
            <a:r>
              <a:rPr lang="ru-RU" altLang="ru-RU" sz="1200" dirty="0" smtClean="0">
                <a:latin typeface="Arial" pitchFamily="34" charset="0"/>
              </a:rPr>
              <a:t>осуществления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</a:t>
            </a:r>
            <a:r>
              <a:rPr lang="ru-RU" altLang="ru-RU" sz="1200" dirty="0">
                <a:latin typeface="Arial" pitchFamily="34" charset="0"/>
              </a:rPr>
              <a:t>деятельности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    Компетенции самоуправления </a:t>
            </a:r>
            <a:r>
              <a:rPr lang="ru-RU" altLang="ru-RU" sz="1200" dirty="0" smtClean="0">
                <a:latin typeface="Arial" pitchFamily="34" charset="0"/>
              </a:rPr>
              <a:t>и</a:t>
            </a:r>
          </a:p>
          <a:p>
            <a:pPr marL="0"/>
            <a:r>
              <a:rPr lang="ru-RU" altLang="ru-RU" sz="1200" dirty="0">
                <a:latin typeface="Arial" pitchFamily="34" charset="0"/>
              </a:rPr>
              <a:t> </a:t>
            </a:r>
            <a:r>
              <a:rPr lang="ru-RU" altLang="ru-RU" sz="1200" dirty="0" smtClean="0">
                <a:latin typeface="Arial" pitchFamily="34" charset="0"/>
              </a:rPr>
              <a:t>    </a:t>
            </a:r>
            <a:r>
              <a:rPr lang="ru-RU" altLang="ru-RU" sz="1200" dirty="0">
                <a:latin typeface="Arial" pitchFamily="34" charset="0"/>
              </a:rPr>
              <a:t>саморазвития</a:t>
            </a: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  <a:p>
            <a:pPr marL="0"/>
            <a:endParaRPr lang="ru-RU" altLang="ru-RU" sz="641" dirty="0"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7960" y="5122840"/>
            <a:ext cx="3015320" cy="173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60"/>
              </a:spcBef>
            </a:pPr>
            <a:r>
              <a:rPr lang="ru-RU" altLang="ru-RU" sz="1200" dirty="0">
                <a:latin typeface="Arial" pitchFamily="34" charset="0"/>
              </a:rPr>
              <a:t>     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</a:rPr>
              <a:t>ВИДЕОКОНФЕРЕНЦИЯ</a:t>
            </a:r>
          </a:p>
          <a:p>
            <a:pPr>
              <a:spcBef>
                <a:spcPts val="760"/>
              </a:spcBef>
            </a:pPr>
            <a:r>
              <a:rPr lang="ru-RU" altLang="ru-RU" sz="1200" dirty="0">
                <a:latin typeface="Arial" pitchFamily="34" charset="0"/>
              </a:rPr>
              <a:t>     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Компетенции ценностного выбора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     Компетенции планирования </a:t>
            </a:r>
            <a:r>
              <a:rPr lang="ru-RU" altLang="ru-RU" sz="1200" dirty="0" smtClean="0">
                <a:solidFill>
                  <a:schemeClr val="tx1"/>
                </a:solidFill>
                <a:latin typeface="Arial" pitchFamily="34" charset="0"/>
              </a:rPr>
              <a:t>и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ru-RU" sz="1200" dirty="0" smtClean="0">
                <a:solidFill>
                  <a:schemeClr val="tx1"/>
                </a:solidFill>
                <a:latin typeface="Arial" pitchFamily="34" charset="0"/>
              </a:rPr>
              <a:t>    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организации </a:t>
            </a:r>
            <a:r>
              <a:rPr lang="ru-RU" altLang="ru-RU" sz="1200" dirty="0" smtClean="0">
                <a:solidFill>
                  <a:schemeClr val="tx1"/>
                </a:solidFill>
                <a:latin typeface="Arial" pitchFamily="34" charset="0"/>
              </a:rPr>
              <a:t> деятельности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     Компетенции </a:t>
            </a:r>
            <a:r>
              <a:rPr lang="ru-RU" altLang="ru-RU" sz="1200" dirty="0" smtClean="0">
                <a:solidFill>
                  <a:schemeClr val="tx1"/>
                </a:solidFill>
                <a:latin typeface="Arial" pitchFamily="34" charset="0"/>
              </a:rPr>
              <a:t>осуществления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ru-RU" sz="1200" dirty="0" smtClean="0">
                <a:solidFill>
                  <a:schemeClr val="tx1"/>
                </a:solidFill>
                <a:latin typeface="Arial" pitchFamily="34" charset="0"/>
              </a:rPr>
              <a:t>     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</a:rPr>
              <a:t>деятельности </a:t>
            </a:r>
          </a:p>
          <a:p>
            <a:endParaRPr lang="ru-RU" altLang="ru-RU" sz="1154" dirty="0">
              <a:latin typeface="Arial" pitchFamily="34" charset="0"/>
            </a:endParaRPr>
          </a:p>
          <a:p>
            <a:endParaRPr lang="ru-RU" altLang="ru-RU" sz="1154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68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C064B-3E17-4DF8-8DA4-B03945170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2918"/>
            <a:ext cx="8286808" cy="448594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Матрица индивидуального маршрута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093616-A979-44A1-A5F3-0F22CC86D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54" y="2036856"/>
            <a:ext cx="3215951" cy="30175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«тонкая» настройка индивидуального образовательного маршрута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Подбор проектных заданий (задания к занятию, задания с открытым </a:t>
            </a:r>
            <a:r>
              <a:rPr lang="ru-RU" dirty="0" smtClean="0"/>
              <a:t>ответом и </a:t>
            </a:r>
            <a:r>
              <a:rPr lang="ru-RU" dirty="0"/>
              <a:t>способов их выполнения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E2AF2F-E32A-43F3-8698-6FC420D4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672" r="29820"/>
          <a:stretch/>
        </p:blipFill>
        <p:spPr>
          <a:xfrm>
            <a:off x="4080589" y="2036857"/>
            <a:ext cx="4739951" cy="35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9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4D098B-AA66-47C0-858C-4732359D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14" y="468864"/>
            <a:ext cx="7896933" cy="112471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Электронный журнал –</a:t>
            </a:r>
            <a:r>
              <a:rPr lang="ru-RU" dirty="0"/>
              <a:t> </a:t>
            </a:r>
            <a:r>
              <a:rPr lang="ru-RU" sz="2400" dirty="0"/>
              <a:t>формирующая система оценивания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BE656B13-A53F-4CE8-A348-5C0E6293A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343" y="2045348"/>
            <a:ext cx="6457814" cy="35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9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011F88-A781-444D-A849-E41FFF9FCB8A}"/>
              </a:ext>
            </a:extLst>
          </p:cNvPr>
          <p:cNvSpPr txBox="1">
            <a:spLocks/>
          </p:cNvSpPr>
          <p:nvPr/>
        </p:nvSpPr>
        <p:spPr>
          <a:xfrm>
            <a:off x="0" y="519177"/>
            <a:ext cx="9144000" cy="632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ФУНКЦИИ УЧИТЕЛЯ ЦИФРОВОЙ ШКОЛЫ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AE9B5-6983-2347-88B8-E14929BE46E8}"/>
              </a:ext>
            </a:extLst>
          </p:cNvPr>
          <p:cNvSpPr txBox="1"/>
          <p:nvPr/>
        </p:nvSpPr>
        <p:spPr>
          <a:xfrm>
            <a:off x="3197542" y="1151708"/>
            <a:ext cx="5946458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системы ценностей сетевого общества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мотивации к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поиску, познанию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Навигация в потоках информации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совместной деятельностью обучающихся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образовательного процесса и удаленное учение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Модерация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социальных сетей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Координатор онлайн платформ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Работа с открытыми образовательными ресурсами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Сетевая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Курирование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ьютор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междисциплинарных персональных траекторий развития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Выявление и сопровождение талантов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проектной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75C689-37A0-AF4D-B1A9-696B8F8172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38" y="1214438"/>
            <a:ext cx="308552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8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24117E-2B9D-4049-92F5-76D1AFC5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5" y="822280"/>
            <a:ext cx="7290054" cy="112471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онлайн-курсов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1F0C86-5147-45A7-96EB-04C16E15F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82" y="1707114"/>
            <a:ext cx="7290053" cy="3017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Формирование индивидуального образовательного </a:t>
            </a:r>
            <a:r>
              <a:rPr lang="ru-RU" dirty="0" smtClean="0"/>
              <a:t>маршрута  обучающегося </a:t>
            </a:r>
            <a:r>
              <a:rPr lang="ru-RU" dirty="0"/>
              <a:t>с </a:t>
            </a:r>
            <a:r>
              <a:rPr lang="ru-RU" dirty="0" smtClean="0"/>
              <a:t>учётом </a:t>
            </a:r>
            <a:r>
              <a:rPr lang="ru-RU" dirty="0"/>
              <a:t>индивидуальных интересов, запросов и мотивации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5F5D7D-7831-4490-94AD-7188B5280B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456" y="2341992"/>
            <a:ext cx="7741423" cy="375284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2201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География МЭО 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России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218" y="5816897"/>
            <a:ext cx="117461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1285" y="6260084"/>
            <a:ext cx="1515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РЕГИОНОВ РФ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0076" y="6260084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УЧИТЕЛЕЙ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2737" y="6260084"/>
            <a:ext cx="1689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0076" y="5816898"/>
            <a:ext cx="25336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300.000+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49734" y="5816898"/>
            <a:ext cx="25336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980.000+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0" y="1216252"/>
            <a:ext cx="8439660" cy="45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60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716473-5917-4CFF-8CAD-082F2B5C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254"/>
            <a:ext cx="9144000" cy="720080"/>
          </a:xfrm>
        </p:spPr>
        <p:txBody>
          <a:bodyPr>
            <a:noAutofit/>
          </a:bodyPr>
          <a:lstStyle/>
          <a:p>
            <a:pPr marL="432000" algn="ctr">
              <a:lnSpc>
                <a:spcPct val="10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МЭО. Детский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92714" y="1718693"/>
            <a:ext cx="40506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 требования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Универсальность: подходит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программ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Системно организованная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(36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тем,180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Преемственность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 школой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каждого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Хрестоматийные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 к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теме</a:t>
            </a: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мультимедийные объекты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СанПин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267242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411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" y="1199503"/>
            <a:ext cx="8856617" cy="5664545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FD5046-76E7-4063-9C1E-95931EFA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МЭО.Школа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64179" y="4020965"/>
            <a:ext cx="3875314" cy="240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 smtClean="0">
                <a:latin typeface="Circe" panose="020B0502020203020203" pitchFamily="34" charset="-52"/>
              </a:rPr>
              <a:t>от </a:t>
            </a:r>
            <a:r>
              <a:rPr lang="ru-RU" sz="1100" dirty="0">
                <a:latin typeface="Circe" panose="020B0502020203020203" pitchFamily="34" charset="-52"/>
              </a:rPr>
              <a:t>обучения к </a:t>
            </a:r>
            <a:r>
              <a:rPr lang="ru-RU" sz="1100" dirty="0" smtClean="0">
                <a:latin typeface="Circe" panose="020B0502020203020203" pitchFamily="34" charset="-52"/>
              </a:rPr>
              <a:t>учению и созиданию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достижение планируемых </a:t>
            </a:r>
            <a:r>
              <a:rPr lang="ru-RU" sz="1100" dirty="0" smtClean="0">
                <a:latin typeface="Circe" panose="020B0502020203020203" pitchFamily="34" charset="-52"/>
              </a:rPr>
              <a:t>результатов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ц</a:t>
            </a:r>
            <a:r>
              <a:rPr lang="ru-RU" sz="1100" dirty="0" smtClean="0">
                <a:latin typeface="Circe" panose="020B0502020203020203" pitchFamily="34" charset="-52"/>
              </a:rPr>
              <a:t>ифровой контент </a:t>
            </a:r>
            <a:r>
              <a:rPr lang="en-US" sz="1100" dirty="0" smtClean="0">
                <a:latin typeface="Circe" panose="020B0502020203020203" pitchFamily="34" charset="-52"/>
              </a:rPr>
              <a:t>—</a:t>
            </a:r>
            <a:r>
              <a:rPr lang="ru-RU" sz="1100" dirty="0" smtClean="0">
                <a:latin typeface="Circe" panose="020B0502020203020203" pitchFamily="34" charset="-52"/>
              </a:rPr>
              <a:t> экспертиза РАН; заключение на соответствие требованиям </a:t>
            </a:r>
            <a:r>
              <a:rPr lang="ru-RU" sz="1100" dirty="0" err="1" smtClean="0">
                <a:latin typeface="Circe" panose="020B0502020203020203" pitchFamily="34" charset="-52"/>
              </a:rPr>
              <a:t>СанПин</a:t>
            </a:r>
            <a:r>
              <a:rPr lang="ru-RU" sz="1100" dirty="0" smtClean="0">
                <a:latin typeface="Circe" panose="020B0502020203020203" pitchFamily="34" charset="-52"/>
              </a:rPr>
              <a:t>;  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ситуация личностной </a:t>
            </a:r>
            <a:r>
              <a:rPr lang="ru-RU" sz="1100" dirty="0" smtClean="0">
                <a:latin typeface="Circe" panose="020B0502020203020203" pitchFamily="34" charset="-52"/>
              </a:rPr>
              <a:t>успешности каждого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проектная и исследовательская деятельность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 err="1" smtClean="0">
                <a:latin typeface="Circe" panose="020B0502020203020203" pitchFamily="34" charset="-52"/>
              </a:rPr>
              <a:t>междисциплинарность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индивидуализация и персонализация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свободный и ответственный выбор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позитивная социализация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формирование </a:t>
            </a:r>
            <a:r>
              <a:rPr lang="ru-RU" sz="1100" dirty="0" smtClean="0">
                <a:latin typeface="Circe" panose="020B0502020203020203" pitchFamily="34" charset="-52"/>
              </a:rPr>
              <a:t>эмоционального и социального интеллекта</a:t>
            </a:r>
          </a:p>
        </p:txBody>
      </p:sp>
    </p:spTree>
    <p:extLst>
      <p:ext uri="{BB962C8B-B14F-4D97-AF65-F5344CB8AC3E}">
        <p14:creationId xmlns:p14="http://schemas.microsoft.com/office/powerpoint/2010/main" val="1770317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496" y="1476325"/>
            <a:ext cx="3567315" cy="24689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0" y="1477967"/>
            <a:ext cx="3566542" cy="2465822"/>
          </a:xfrm>
          <a:prstGeom prst="rect">
            <a:avLst/>
          </a:prstGeom>
        </p:spPr>
      </p:pic>
      <p:sp>
        <p:nvSpPr>
          <p:cNvPr id="39" name="Прямоугольник с двумя скругленными соседними углами 38"/>
          <p:cNvSpPr/>
          <p:nvPr/>
        </p:nvSpPr>
        <p:spPr>
          <a:xfrm rot="10800000">
            <a:off x="283460" y="3946668"/>
            <a:ext cx="3567313" cy="1366975"/>
          </a:xfrm>
          <a:prstGeom prst="round2Same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0800000">
            <a:off x="5284498" y="3946668"/>
            <a:ext cx="3567313" cy="1366975"/>
          </a:xfrm>
          <a:prstGeom prst="round2Same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/>
          <p:nvPr/>
        </p:nvSpPr>
        <p:spPr>
          <a:xfrm>
            <a:off x="1994239" y="1474885"/>
            <a:ext cx="5155522" cy="1022146"/>
          </a:xfrm>
          <a:custGeom>
            <a:avLst/>
            <a:gdLst/>
            <a:ahLst/>
            <a:cxnLst/>
            <a:rect l="l" t="t" r="r" b="b"/>
            <a:pathLst>
              <a:path w="4051300" h="1358264">
                <a:moveTo>
                  <a:pt x="3914991" y="0"/>
                </a:moveTo>
                <a:lnTo>
                  <a:pt x="133982" y="11"/>
                </a:lnTo>
                <a:lnTo>
                  <a:pt x="91567" y="7359"/>
                </a:lnTo>
                <a:lnTo>
                  <a:pt x="54776" y="26794"/>
                </a:lnTo>
                <a:lnTo>
                  <a:pt x="25794" y="56133"/>
                </a:lnTo>
                <a:lnTo>
                  <a:pt x="6803" y="93192"/>
                </a:lnTo>
                <a:lnTo>
                  <a:pt x="84" y="133994"/>
                </a:lnTo>
                <a:lnTo>
                  <a:pt x="0" y="1223889"/>
                </a:lnTo>
                <a:lnTo>
                  <a:pt x="971" y="1238518"/>
                </a:lnTo>
                <a:lnTo>
                  <a:pt x="12590" y="1279301"/>
                </a:lnTo>
                <a:lnTo>
                  <a:pt x="35569" y="1313731"/>
                </a:lnTo>
                <a:lnTo>
                  <a:pt x="67724" y="1339626"/>
                </a:lnTo>
                <a:lnTo>
                  <a:pt x="106872" y="1354801"/>
                </a:lnTo>
                <a:lnTo>
                  <a:pt x="135776" y="1357884"/>
                </a:lnTo>
                <a:lnTo>
                  <a:pt x="3916786" y="1357872"/>
                </a:lnTo>
                <a:lnTo>
                  <a:pt x="3959201" y="1350524"/>
                </a:lnTo>
                <a:lnTo>
                  <a:pt x="3995992" y="1331089"/>
                </a:lnTo>
                <a:lnTo>
                  <a:pt x="4024974" y="1301750"/>
                </a:lnTo>
                <a:lnTo>
                  <a:pt x="4043964" y="1264691"/>
                </a:lnTo>
                <a:lnTo>
                  <a:pt x="4050684" y="1223889"/>
                </a:lnTo>
                <a:lnTo>
                  <a:pt x="4050768" y="133994"/>
                </a:lnTo>
                <a:lnTo>
                  <a:pt x="4049797" y="119365"/>
                </a:lnTo>
                <a:lnTo>
                  <a:pt x="4038177" y="78582"/>
                </a:lnTo>
                <a:lnTo>
                  <a:pt x="4015199" y="44152"/>
                </a:lnTo>
                <a:lnTo>
                  <a:pt x="3983044" y="18257"/>
                </a:lnTo>
                <a:lnTo>
                  <a:pt x="3943896" y="3082"/>
                </a:lnTo>
                <a:lnTo>
                  <a:pt x="391499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52025" y="1764776"/>
            <a:ext cx="4439950" cy="442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3900"/>
              </a:lnSpc>
              <a:spcBef>
                <a:spcPts val="600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тре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бн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и во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800" b="1" spc="-3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sz="1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чн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900"/>
              </a:lnSpc>
              <a:spcBef>
                <a:spcPts val="600"/>
              </a:spcBef>
            </a:pP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r>
              <a:rPr sz="1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2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сти</a:t>
            </a:r>
            <a:r>
              <a:rPr sz="12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роени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200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sz="1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став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200" spc="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ща</a:t>
            </a:r>
            <a:r>
              <a:rPr sz="1200" spc="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89FD5046-76E7-4063-9C1E-95931EFABB29}"/>
              </a:ext>
            </a:extLst>
          </p:cNvPr>
          <p:cNvSpPr txBox="1">
            <a:spLocks/>
          </p:cNvSpPr>
          <p:nvPr/>
        </p:nvSpPr>
        <p:spPr>
          <a:xfrm>
            <a:off x="-9209" y="475308"/>
            <a:ext cx="9143999" cy="834774"/>
          </a:xfrm>
          <a:prstGeom prst="rect">
            <a:avLst/>
          </a:prstGeom>
          <a:solidFill>
            <a:srgbClr val="85DBE9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>
              <a:lnSpc>
                <a:spcPct val="10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МЭО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компонент образовательной программы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части реализации ФГОС общего образования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6"/>
          <p:cNvSpPr/>
          <p:nvPr/>
        </p:nvSpPr>
        <p:spPr>
          <a:xfrm>
            <a:off x="5284498" y="5743682"/>
            <a:ext cx="3575233" cy="914400"/>
          </a:xfrm>
          <a:custGeom>
            <a:avLst/>
            <a:gdLst/>
            <a:ahLst/>
            <a:cxnLst/>
            <a:rect l="l" t="t" r="r" b="b"/>
            <a:pathLst>
              <a:path w="3313429" h="914400">
                <a:moveTo>
                  <a:pt x="3160776" y="0"/>
                </a:moveTo>
                <a:lnTo>
                  <a:pt x="138125" y="659"/>
                </a:lnTo>
                <a:lnTo>
                  <a:pt x="96611" y="10534"/>
                </a:lnTo>
                <a:lnTo>
                  <a:pt x="60377" y="30908"/>
                </a:lnTo>
                <a:lnTo>
                  <a:pt x="31158" y="60048"/>
                </a:lnTo>
                <a:lnTo>
                  <a:pt x="10687" y="96221"/>
                </a:lnTo>
                <a:lnTo>
                  <a:pt x="700" y="137696"/>
                </a:lnTo>
                <a:lnTo>
                  <a:pt x="0" y="152399"/>
                </a:lnTo>
                <a:lnTo>
                  <a:pt x="645" y="761987"/>
                </a:lnTo>
                <a:lnTo>
                  <a:pt x="5994" y="804452"/>
                </a:lnTo>
                <a:lnTo>
                  <a:pt x="23063" y="842640"/>
                </a:lnTo>
                <a:lnTo>
                  <a:pt x="49476" y="874390"/>
                </a:lnTo>
                <a:lnTo>
                  <a:pt x="83497" y="897968"/>
                </a:lnTo>
                <a:lnTo>
                  <a:pt x="123394" y="911642"/>
                </a:lnTo>
                <a:lnTo>
                  <a:pt x="152400" y="914399"/>
                </a:lnTo>
                <a:lnTo>
                  <a:pt x="3175059" y="913739"/>
                </a:lnTo>
                <a:lnTo>
                  <a:pt x="3216571" y="903860"/>
                </a:lnTo>
                <a:lnTo>
                  <a:pt x="3252803" y="883483"/>
                </a:lnTo>
                <a:lnTo>
                  <a:pt x="3282020" y="854340"/>
                </a:lnTo>
                <a:lnTo>
                  <a:pt x="3302489" y="818165"/>
                </a:lnTo>
                <a:lnTo>
                  <a:pt x="3312475" y="776690"/>
                </a:lnTo>
                <a:lnTo>
                  <a:pt x="3313176" y="761987"/>
                </a:lnTo>
                <a:lnTo>
                  <a:pt x="3312531" y="152399"/>
                </a:lnTo>
                <a:lnTo>
                  <a:pt x="3307184" y="109943"/>
                </a:lnTo>
                <a:lnTo>
                  <a:pt x="3290115" y="71755"/>
                </a:lnTo>
                <a:lnTo>
                  <a:pt x="3263703" y="40006"/>
                </a:lnTo>
                <a:lnTo>
                  <a:pt x="3229680" y="16429"/>
                </a:lnTo>
                <a:lnTo>
                  <a:pt x="3189782" y="2757"/>
                </a:lnTo>
                <a:lnTo>
                  <a:pt x="316077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9"/>
          <p:cNvSpPr/>
          <p:nvPr/>
        </p:nvSpPr>
        <p:spPr>
          <a:xfrm>
            <a:off x="6829544" y="5313643"/>
            <a:ext cx="485140" cy="595504"/>
          </a:xfrm>
          <a:custGeom>
            <a:avLst/>
            <a:gdLst/>
            <a:ahLst/>
            <a:cxnLst/>
            <a:rect l="l" t="t" r="r" b="b"/>
            <a:pathLst>
              <a:path w="485139" h="489585">
                <a:moveTo>
                  <a:pt x="363473" y="242315"/>
                </a:moveTo>
                <a:lnTo>
                  <a:pt x="121157" y="242315"/>
                </a:lnTo>
                <a:lnTo>
                  <a:pt x="121157" y="489203"/>
                </a:lnTo>
                <a:lnTo>
                  <a:pt x="363473" y="489203"/>
                </a:lnTo>
                <a:lnTo>
                  <a:pt x="363473" y="242315"/>
                </a:lnTo>
                <a:close/>
              </a:path>
              <a:path w="485139" h="489585">
                <a:moveTo>
                  <a:pt x="242315" y="0"/>
                </a:moveTo>
                <a:lnTo>
                  <a:pt x="0" y="242315"/>
                </a:lnTo>
                <a:lnTo>
                  <a:pt x="484631" y="242315"/>
                </a:lnTo>
                <a:lnTo>
                  <a:pt x="242315" y="0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40598" y="4067465"/>
            <a:ext cx="32861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b="1" spc="-8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ре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ова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ия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spc="-45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дар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тва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59501" y="4296798"/>
            <a:ext cx="1417079" cy="477520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8998" y="4435222"/>
            <a:ext cx="330304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0865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Личностные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компетенции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епро</a:t>
            </a:r>
            <a:r>
              <a:rPr sz="1100" b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сс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sz="1100" b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сс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100" spc="2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4269" y="5743682"/>
            <a:ext cx="3575233" cy="914400"/>
          </a:xfrm>
          <a:custGeom>
            <a:avLst/>
            <a:gdLst/>
            <a:ahLst/>
            <a:cxnLst/>
            <a:rect l="l" t="t" r="r" b="b"/>
            <a:pathLst>
              <a:path w="3313429" h="914400">
                <a:moveTo>
                  <a:pt x="3160776" y="0"/>
                </a:moveTo>
                <a:lnTo>
                  <a:pt x="138125" y="659"/>
                </a:lnTo>
                <a:lnTo>
                  <a:pt x="96611" y="10534"/>
                </a:lnTo>
                <a:lnTo>
                  <a:pt x="60377" y="30908"/>
                </a:lnTo>
                <a:lnTo>
                  <a:pt x="31158" y="60048"/>
                </a:lnTo>
                <a:lnTo>
                  <a:pt x="10687" y="96221"/>
                </a:lnTo>
                <a:lnTo>
                  <a:pt x="700" y="137696"/>
                </a:lnTo>
                <a:lnTo>
                  <a:pt x="0" y="152399"/>
                </a:lnTo>
                <a:lnTo>
                  <a:pt x="645" y="761987"/>
                </a:lnTo>
                <a:lnTo>
                  <a:pt x="5994" y="804452"/>
                </a:lnTo>
                <a:lnTo>
                  <a:pt x="23063" y="842640"/>
                </a:lnTo>
                <a:lnTo>
                  <a:pt x="49476" y="874390"/>
                </a:lnTo>
                <a:lnTo>
                  <a:pt x="83497" y="897968"/>
                </a:lnTo>
                <a:lnTo>
                  <a:pt x="123394" y="911642"/>
                </a:lnTo>
                <a:lnTo>
                  <a:pt x="152400" y="914399"/>
                </a:lnTo>
                <a:lnTo>
                  <a:pt x="3175059" y="913739"/>
                </a:lnTo>
                <a:lnTo>
                  <a:pt x="3216571" y="903860"/>
                </a:lnTo>
                <a:lnTo>
                  <a:pt x="3252803" y="883483"/>
                </a:lnTo>
                <a:lnTo>
                  <a:pt x="3282020" y="854340"/>
                </a:lnTo>
                <a:lnTo>
                  <a:pt x="3302489" y="818165"/>
                </a:lnTo>
                <a:lnTo>
                  <a:pt x="3312475" y="776690"/>
                </a:lnTo>
                <a:lnTo>
                  <a:pt x="3313176" y="761987"/>
                </a:lnTo>
                <a:lnTo>
                  <a:pt x="3312531" y="152399"/>
                </a:lnTo>
                <a:lnTo>
                  <a:pt x="3307184" y="109943"/>
                </a:lnTo>
                <a:lnTo>
                  <a:pt x="3290115" y="71755"/>
                </a:lnTo>
                <a:lnTo>
                  <a:pt x="3263703" y="40006"/>
                </a:lnTo>
                <a:lnTo>
                  <a:pt x="3229680" y="16429"/>
                </a:lnTo>
                <a:lnTo>
                  <a:pt x="3189782" y="2757"/>
                </a:lnTo>
                <a:lnTo>
                  <a:pt x="316077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028" y="5906465"/>
            <a:ext cx="326571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фесси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 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29315" y="5313643"/>
            <a:ext cx="485140" cy="595504"/>
          </a:xfrm>
          <a:custGeom>
            <a:avLst/>
            <a:gdLst/>
            <a:ahLst/>
            <a:cxnLst/>
            <a:rect l="l" t="t" r="r" b="b"/>
            <a:pathLst>
              <a:path w="485139" h="489585">
                <a:moveTo>
                  <a:pt x="363473" y="242315"/>
                </a:moveTo>
                <a:lnTo>
                  <a:pt x="121157" y="242315"/>
                </a:lnTo>
                <a:lnTo>
                  <a:pt x="121157" y="489203"/>
                </a:lnTo>
                <a:lnTo>
                  <a:pt x="363473" y="489203"/>
                </a:lnTo>
                <a:lnTo>
                  <a:pt x="363473" y="242315"/>
                </a:lnTo>
                <a:close/>
              </a:path>
              <a:path w="485139" h="489585">
                <a:moveTo>
                  <a:pt x="242315" y="0"/>
                </a:moveTo>
                <a:lnTo>
                  <a:pt x="0" y="242315"/>
                </a:lnTo>
                <a:lnTo>
                  <a:pt x="484631" y="242315"/>
                </a:lnTo>
                <a:lnTo>
                  <a:pt x="242315" y="0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221041" y="6044965"/>
            <a:ext cx="170214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800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</a:t>
            </a:r>
            <a:r>
              <a:rPr sz="1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538308" y="4067465"/>
            <a:ext cx="332119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000" marR="570865" indent="-144000"/>
            <a:r>
              <a:rPr sz="1600" b="1" spc="-85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ова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ия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работодателя </a:t>
            </a:r>
          </a:p>
        </p:txBody>
      </p:sp>
      <p:sp>
        <p:nvSpPr>
          <p:cNvPr id="32" name="object 7"/>
          <p:cNvSpPr txBox="1"/>
          <p:nvPr/>
        </p:nvSpPr>
        <p:spPr>
          <a:xfrm>
            <a:off x="5573066" y="4435222"/>
            <a:ext cx="2960396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0"/>
            <a:r>
              <a:rPr sz="11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</a:t>
            </a:r>
            <a:r>
              <a:rPr sz="11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общеоб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ьны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, л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ичн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ост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е,</a:t>
            </a:r>
            <a:r>
              <a:rPr sz="11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общек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100" spc="-8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1750"/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Уро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1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ква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кац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зо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ния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8"/>
          <p:cNvSpPr/>
          <p:nvPr/>
        </p:nvSpPr>
        <p:spPr>
          <a:xfrm>
            <a:off x="3852718" y="5967200"/>
            <a:ext cx="1417079" cy="477520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8"/>
          <p:cNvSpPr/>
          <p:nvPr/>
        </p:nvSpPr>
        <p:spPr>
          <a:xfrm rot="5400000" flipH="1">
            <a:off x="4966760" y="2997074"/>
            <a:ext cx="1391651" cy="458745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8"/>
          <p:cNvSpPr/>
          <p:nvPr/>
        </p:nvSpPr>
        <p:spPr>
          <a:xfrm rot="5400000" flipH="1">
            <a:off x="2768139" y="2997074"/>
            <a:ext cx="1391651" cy="458745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347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ÑÐ¸Ð²ÐµÐ½ ÑÐ¾ÐºÐ¸Ð½Ð³ Ð²ÐµÑÑÐ¸ÐºÐ°Ð»ÑÐ½Ð°Ñ ÐºÐ°ÑÑÐ¸Ð½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9345"/>
            <a:ext cx="3528392" cy="26277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38B3B1-B304-4746-BFB0-688A42DBB99D}"/>
              </a:ext>
            </a:extLst>
          </p:cNvPr>
          <p:cNvSpPr txBox="1"/>
          <p:nvPr/>
        </p:nvSpPr>
        <p:spPr>
          <a:xfrm>
            <a:off x="3815408" y="107154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2000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Рост </a:t>
            </a:r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мощного искусственного </a:t>
            </a:r>
            <a:r>
              <a:rPr lang="ru-RU" sz="2000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интеллекта будет либо лучшим, либо худшим из того, что когда-нибудь случится с человечеством</a:t>
            </a:r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»</a:t>
            </a:r>
            <a:endParaRPr lang="en-US" sz="20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Стивен 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Хокинг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38B3B1-B304-4746-BFB0-688A42DBB99D}"/>
              </a:ext>
            </a:extLst>
          </p:cNvPr>
          <p:cNvSpPr txBox="1"/>
          <p:nvPr/>
        </p:nvSpPr>
        <p:spPr>
          <a:xfrm>
            <a:off x="179512" y="4221088"/>
            <a:ext cx="553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«Прогресс ИИ чрезвычайно высок, мы </a:t>
            </a:r>
          </a:p>
          <a:p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даже не представляем насколько, его </a:t>
            </a:r>
          </a:p>
          <a:p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темп  близок к </a:t>
            </a:r>
            <a:r>
              <a:rPr lang="ru-RU" sz="2000" i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экспоненциональному</a:t>
            </a:r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Риск возникновения чего-то опасного –</a:t>
            </a:r>
          </a:p>
          <a:p>
            <a:r>
              <a:rPr lang="ru-RU" sz="2000" i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5 лет. 10 лет - максимум»</a:t>
            </a:r>
            <a:endParaRPr lang="en-US" sz="20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         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Илон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Маск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krot.info/uploads/posts/2019-09/1569249571_ilon-mask-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68" y="3786190"/>
            <a:ext cx="378618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170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275844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9FD5046-76E7-4063-9C1E-95931EFA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МЭО. Дети с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ограниченными возможностями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7420" y="4299125"/>
            <a:ext cx="8231780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rgbClr val="B6452D"/>
              </a:buClr>
              <a:buSzPct val="120000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ПЯТЬ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АДАПТИРОВАННЫХ ОБРАЗОВАТЕЛЬНЫХ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нарушением речи</a:t>
            </a: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тяжёлым нарушением речи</a:t>
            </a: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задержкой психического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 (темповое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временное отставание)</a:t>
            </a: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задержкой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психического  развития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церебрально-органического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генеза)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легкой степенью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умственной отсталостью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3957" y="1470302"/>
            <a:ext cx="29913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irce Bold" panose="020B0602020203020203" pitchFamily="34" charset="-52"/>
              </a:rPr>
              <a:t>Обеспечение </a:t>
            </a:r>
            <a:r>
              <a:rPr lang="ru-RU" dirty="0" smtClean="0">
                <a:latin typeface="Circe Bold" panose="020B0602020203020203" pitchFamily="34" charset="-52"/>
              </a:rPr>
              <a:t>адаптивной дифференцированной образовательной среды </a:t>
            </a:r>
            <a:r>
              <a:rPr lang="ru-RU" dirty="0">
                <a:latin typeface="Circe Bold" panose="020B0602020203020203" pitchFamily="34" charset="-52"/>
              </a:rPr>
              <a:t>для детей </a:t>
            </a:r>
            <a:r>
              <a:rPr lang="ru-RU" dirty="0" smtClean="0">
                <a:latin typeface="Circe Bold" panose="020B0602020203020203" pitchFamily="34" charset="-52"/>
              </a:rPr>
              <a:t>с особыми образовательными потребностями</a:t>
            </a:r>
            <a:endParaRPr lang="ru-RU" dirty="0"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6336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9FD5046-76E7-4063-9C1E-95931EFA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МЭО. Одарённые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высокомотивированные дети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734" y="4162943"/>
            <a:ext cx="8467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высокомотивированных и одарённых детей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основе персонализированного обучения и реализации индивидуальных образовательных маршрутов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4734" y="5135566"/>
            <a:ext cx="34863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учебного процесса: </a:t>
            </a:r>
          </a:p>
          <a:p>
            <a:pPr marL="612000" lvl="2" indent="-144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олимпиадам</a:t>
            </a:r>
          </a:p>
          <a:p>
            <a:pPr marL="612000" lvl="2" indent="-144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Внутришкольная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сеть</a:t>
            </a:r>
          </a:p>
          <a:p>
            <a:pPr marL="612000" lvl="2" indent="-1440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сеть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5874" y="5135566"/>
            <a:ext cx="42672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цифровые учебные материалы, в том числе: </a:t>
            </a:r>
          </a:p>
          <a:p>
            <a:pPr marL="61200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Сборники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подготовке к олимпиадам</a:t>
            </a:r>
          </a:p>
          <a:p>
            <a:pPr marL="61200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Сборники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заданий</a:t>
            </a:r>
          </a:p>
          <a:p>
            <a:pPr marL="61200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Сборники проектной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исследовательской деятельности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2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9"/>
          <p:cNvSpPr/>
          <p:nvPr/>
        </p:nvSpPr>
        <p:spPr>
          <a:xfrm>
            <a:off x="1895928" y="6356908"/>
            <a:ext cx="2015489" cy="199390"/>
          </a:xfrm>
          <a:custGeom>
            <a:avLst/>
            <a:gdLst/>
            <a:ahLst/>
            <a:cxnLst/>
            <a:rect l="l" t="t" r="r" b="b"/>
            <a:pathLst>
              <a:path w="2015489" h="199390">
                <a:moveTo>
                  <a:pt x="1921941" y="0"/>
                </a:moveTo>
                <a:lnTo>
                  <a:pt x="0" y="0"/>
                </a:lnTo>
                <a:lnTo>
                  <a:pt x="0" y="198958"/>
                </a:lnTo>
                <a:lnTo>
                  <a:pt x="1921941" y="198958"/>
                </a:lnTo>
                <a:lnTo>
                  <a:pt x="1921941" y="198640"/>
                </a:lnTo>
                <a:lnTo>
                  <a:pt x="1958417" y="189183"/>
                </a:lnTo>
                <a:lnTo>
                  <a:pt x="1987994" y="167624"/>
                </a:lnTo>
                <a:lnTo>
                  <a:pt x="2007827" y="136782"/>
                </a:lnTo>
                <a:lnTo>
                  <a:pt x="2015070" y="99479"/>
                </a:lnTo>
                <a:lnTo>
                  <a:pt x="2007827" y="62175"/>
                </a:lnTo>
                <a:lnTo>
                  <a:pt x="1987994" y="31334"/>
                </a:lnTo>
                <a:lnTo>
                  <a:pt x="1958417" y="9775"/>
                </a:lnTo>
                <a:lnTo>
                  <a:pt x="1921941" y="317"/>
                </a:lnTo>
                <a:lnTo>
                  <a:pt x="1921941" y="0"/>
                </a:lnTo>
                <a:close/>
              </a:path>
            </a:pathLst>
          </a:custGeom>
          <a:solidFill>
            <a:srgbClr val="D34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0"/>
          <p:cNvSpPr/>
          <p:nvPr/>
        </p:nvSpPr>
        <p:spPr>
          <a:xfrm>
            <a:off x="427419" y="6356903"/>
            <a:ext cx="1974850" cy="199390"/>
          </a:xfrm>
          <a:custGeom>
            <a:avLst/>
            <a:gdLst/>
            <a:ahLst/>
            <a:cxnLst/>
            <a:rect l="l" t="t" r="r" b="b"/>
            <a:pathLst>
              <a:path w="1974850" h="199390">
                <a:moveTo>
                  <a:pt x="1974850" y="0"/>
                </a:moveTo>
                <a:lnTo>
                  <a:pt x="0" y="0"/>
                </a:lnTo>
                <a:lnTo>
                  <a:pt x="0" y="198970"/>
                </a:lnTo>
                <a:lnTo>
                  <a:pt x="1452029" y="198970"/>
                </a:lnTo>
                <a:lnTo>
                  <a:pt x="1974850" y="0"/>
                </a:lnTo>
                <a:close/>
              </a:path>
            </a:pathLst>
          </a:custGeom>
          <a:solidFill>
            <a:srgbClr val="EF49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D6FA1F1-BD3C-494E-BBB6-81CD03D2B1D4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3999" cy="7200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>
              <a:lnSpc>
                <a:spcPct val="100000"/>
              </a:lnSpc>
            </a:pPr>
            <a:endParaRPr lang="ru-RU" b="0" dirty="0">
              <a:latin typeface="Circe Bold" panose="020B0602020203020203" pitchFamily="34" charset="-52"/>
            </a:endParaRPr>
          </a:p>
        </p:txBody>
      </p:sp>
      <p:pic>
        <p:nvPicPr>
          <p:cNvPr id="9" name="Picture 2" descr="C:\Users\e.knyazeva.DOMAIN\Download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3" y="941636"/>
            <a:ext cx="6257925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42093" y="2924944"/>
            <a:ext cx="8659812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altLang="ru-RU" sz="1800" b="0" dirty="0">
                <a:solidFill>
                  <a:srgbClr val="000000"/>
                </a:solidFill>
                <a:ea typeface="Open Sans"/>
                <a:cs typeface="Open Sans"/>
              </a:rPr>
              <a:t>Агентство стратегических инициатив  утвердило   платформу «МЭО» для реализации </a:t>
            </a:r>
            <a:r>
              <a:rPr lang="ru-RU" altLang="ru-RU" sz="1800" dirty="0">
                <a:solidFill>
                  <a:srgbClr val="000000"/>
                </a:solidFill>
                <a:ea typeface="Open Sans"/>
                <a:cs typeface="Open Sans"/>
              </a:rPr>
              <a:t>стратегической инициативы  АСИ «Кадры будущего для регионов»</a:t>
            </a:r>
            <a:endParaRPr lang="en-US" altLang="ru-RU" sz="1800" dirty="0">
              <a:solidFill>
                <a:srgbClr val="000000"/>
              </a:solidFill>
              <a:ea typeface="Open Sans"/>
              <a:cs typeface="Open Sans"/>
            </a:endParaRPr>
          </a:p>
          <a:p>
            <a:pPr algn="just"/>
            <a:endParaRPr lang="ru-RU" altLang="ru-RU" dirty="0">
              <a:solidFill>
                <a:srgbClr val="000000"/>
              </a:solidFill>
              <a:ea typeface="Open Sans"/>
              <a:cs typeface="Open Sans"/>
            </a:endParaRPr>
          </a:p>
          <a:p>
            <a:pPr algn="just"/>
            <a:endParaRPr lang="ru-RU" altLang="ru-RU" b="0" i="1" dirty="0">
              <a:solidFill>
                <a:srgbClr val="000000"/>
              </a:solidFill>
              <a:ea typeface="Open Sans"/>
              <a:cs typeface="Open Sans"/>
            </a:endParaRPr>
          </a:p>
          <a:p>
            <a:pPr algn="just"/>
            <a:r>
              <a:rPr lang="ru-RU" altLang="ru-RU" sz="2800" i="1" dirty="0">
                <a:solidFill>
                  <a:srgbClr val="FF0000"/>
                </a:solidFill>
                <a:ea typeface="Open Sans"/>
                <a:cs typeface="Open Sans"/>
              </a:rPr>
              <a:t>2018 г</a:t>
            </a:r>
            <a:r>
              <a:rPr lang="ru-RU" altLang="ru-RU" sz="2800" b="0" i="1" dirty="0">
                <a:solidFill>
                  <a:schemeClr val="tx1">
                    <a:lumMod val="90000"/>
                    <a:lumOff val="10000"/>
                  </a:schemeClr>
                </a:solidFill>
                <a:ea typeface="Open Sans"/>
                <a:cs typeface="Open Sans"/>
              </a:rPr>
              <a:t>.</a:t>
            </a:r>
            <a:r>
              <a:rPr lang="ru-RU" altLang="ru-RU" sz="2800" b="0" i="1" dirty="0">
                <a:solidFill>
                  <a:srgbClr val="000000"/>
                </a:solidFill>
                <a:ea typeface="Open Sans"/>
                <a:cs typeface="Open Sans"/>
              </a:rPr>
              <a:t> – в проекте </a:t>
            </a:r>
            <a:r>
              <a:rPr lang="ru-RU" altLang="ru-RU" sz="2800" b="0" i="1" dirty="0" smtClean="0">
                <a:solidFill>
                  <a:srgbClr val="000000"/>
                </a:solidFill>
                <a:ea typeface="Open Sans"/>
                <a:cs typeface="Open Sans"/>
              </a:rPr>
              <a:t>участвовали </a:t>
            </a:r>
            <a:r>
              <a:rPr lang="ru-RU" altLang="ru-RU" sz="2800" i="1" dirty="0">
                <a:solidFill>
                  <a:srgbClr val="FF0000"/>
                </a:solidFill>
                <a:ea typeface="Open Sans"/>
                <a:cs typeface="Open Sans"/>
              </a:rPr>
              <a:t>7</a:t>
            </a:r>
            <a:r>
              <a:rPr lang="ru-RU" altLang="ru-RU" sz="2800" b="0" i="1" dirty="0">
                <a:solidFill>
                  <a:srgbClr val="000000"/>
                </a:solidFill>
                <a:ea typeface="Open Sans"/>
                <a:cs typeface="Open Sans"/>
              </a:rPr>
              <a:t> регионов </a:t>
            </a:r>
          </a:p>
          <a:p>
            <a:pPr algn="just"/>
            <a:r>
              <a:rPr lang="ru-RU" altLang="ru-RU" sz="2800" i="1" dirty="0">
                <a:solidFill>
                  <a:srgbClr val="FF0000"/>
                </a:solidFill>
                <a:ea typeface="Open Sans"/>
                <a:cs typeface="Open Sans"/>
              </a:rPr>
              <a:t>2019 г.</a:t>
            </a:r>
            <a:r>
              <a:rPr lang="ru-RU" altLang="ru-RU" sz="2800" b="0" i="1" dirty="0">
                <a:solidFill>
                  <a:srgbClr val="000000"/>
                </a:solidFill>
                <a:ea typeface="Open Sans"/>
                <a:cs typeface="Open Sans"/>
              </a:rPr>
              <a:t> – в проекте </a:t>
            </a:r>
            <a:r>
              <a:rPr lang="ru-RU" altLang="ru-RU" sz="2800" b="0" i="1" dirty="0" smtClean="0">
                <a:solidFill>
                  <a:srgbClr val="000000"/>
                </a:solidFill>
                <a:ea typeface="Open Sans"/>
                <a:cs typeface="Open Sans"/>
              </a:rPr>
              <a:t>участвуют   </a:t>
            </a:r>
            <a:r>
              <a:rPr lang="ru-RU" altLang="ru-RU" sz="2800" i="1" dirty="0" smtClean="0">
                <a:solidFill>
                  <a:srgbClr val="FF0000"/>
                </a:solidFill>
                <a:ea typeface="Open Sans"/>
                <a:cs typeface="Open Sans"/>
              </a:rPr>
              <a:t>23 </a:t>
            </a:r>
            <a:r>
              <a:rPr lang="ru-RU" altLang="ru-RU" sz="2800" b="0" i="1" dirty="0" smtClean="0">
                <a:solidFill>
                  <a:srgbClr val="000000"/>
                </a:solidFill>
                <a:ea typeface="Open Sans"/>
                <a:cs typeface="Open Sans"/>
              </a:rPr>
              <a:t>региона</a:t>
            </a:r>
            <a:endParaRPr lang="ru-RU" altLang="ru-RU" sz="2800" b="0" i="1" dirty="0">
              <a:solidFill>
                <a:srgbClr val="000000"/>
              </a:solidFill>
              <a:ea typeface="Open Sans"/>
              <a:cs typeface="Open Sans"/>
            </a:endParaRPr>
          </a:p>
          <a:p>
            <a:pPr algn="just"/>
            <a:r>
              <a:rPr lang="ru-RU" altLang="ru-RU" sz="2800" i="1" dirty="0">
                <a:solidFill>
                  <a:srgbClr val="FF0000"/>
                </a:solidFill>
                <a:ea typeface="Open Sans"/>
                <a:cs typeface="Open Sans"/>
              </a:rPr>
              <a:t>2020 г.</a:t>
            </a:r>
            <a:r>
              <a:rPr lang="ru-RU" altLang="ru-RU" sz="2800" b="0" i="1" dirty="0">
                <a:solidFill>
                  <a:srgbClr val="000000"/>
                </a:solidFill>
                <a:ea typeface="Open Sans"/>
                <a:cs typeface="Open Sans"/>
              </a:rPr>
              <a:t> – </a:t>
            </a:r>
            <a:r>
              <a:rPr lang="ru-RU" altLang="ru-RU" sz="2800" i="1" dirty="0">
                <a:solidFill>
                  <a:srgbClr val="FF0000"/>
                </a:solidFill>
                <a:ea typeface="Open Sans"/>
                <a:cs typeface="Open Sans"/>
              </a:rPr>
              <a:t>все</a:t>
            </a:r>
            <a:r>
              <a:rPr lang="ru-RU" altLang="ru-RU" sz="2800" i="1" dirty="0">
                <a:solidFill>
                  <a:schemeClr val="tx1">
                    <a:lumMod val="90000"/>
                    <a:lumOff val="10000"/>
                  </a:schemeClr>
                </a:solidFill>
                <a:ea typeface="Open Sans"/>
                <a:cs typeface="Open Sans"/>
              </a:rPr>
              <a:t> </a:t>
            </a:r>
            <a:r>
              <a:rPr lang="ru-RU" altLang="ru-RU" sz="2800" b="0" i="1" dirty="0">
                <a:solidFill>
                  <a:srgbClr val="000000"/>
                </a:solidFill>
                <a:ea typeface="Open Sans"/>
                <a:cs typeface="Open Sans"/>
              </a:rPr>
              <a:t>регионы</a:t>
            </a:r>
          </a:p>
        </p:txBody>
      </p:sp>
    </p:spTree>
    <p:extLst>
      <p:ext uri="{BB962C8B-B14F-4D97-AF65-F5344CB8AC3E}">
        <p14:creationId xmlns:p14="http://schemas.microsoft.com/office/powerpoint/2010/main" val="12108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608512"/>
          </a:xfrm>
        </p:spPr>
        <p:txBody>
          <a:bodyPr/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 Все стремительно и </a:t>
            </a:r>
            <a:br>
              <a:rPr lang="ru-RU" sz="2400" dirty="0" smtClean="0"/>
            </a:br>
            <a:r>
              <a:rPr lang="ru-RU" sz="2400" dirty="0" smtClean="0"/>
              <a:t>ежесекундно меняется</a:t>
            </a:r>
            <a:br>
              <a:rPr lang="ru-RU" sz="2400" dirty="0" smtClean="0"/>
            </a:br>
            <a:endParaRPr lang="ru-RU" sz="2400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 А значит, надо менять </a:t>
            </a:r>
            <a:br>
              <a:rPr lang="ru-RU" sz="2400" dirty="0" smtClean="0"/>
            </a:br>
            <a:r>
              <a:rPr lang="ru-RU" sz="2400" dirty="0" smtClean="0"/>
              <a:t>подходы к построению </a:t>
            </a:r>
            <a:br>
              <a:rPr lang="ru-RU" sz="2400" dirty="0" smtClean="0"/>
            </a:br>
            <a:r>
              <a:rPr lang="ru-RU" sz="2400" dirty="0" smtClean="0"/>
              <a:t>собственного учения, </a:t>
            </a:r>
            <a:br>
              <a:rPr lang="ru-RU" sz="2400" dirty="0" smtClean="0"/>
            </a:br>
            <a:r>
              <a:rPr lang="ru-RU" sz="2400" dirty="0" smtClean="0"/>
              <a:t>делая акцент на развитии </a:t>
            </a:r>
            <a:br>
              <a:rPr lang="ru-RU" sz="2400" dirty="0" smtClean="0"/>
            </a:br>
            <a:r>
              <a:rPr lang="ru-RU" sz="2400" dirty="0" smtClean="0"/>
              <a:t>сетевой компетенции</a:t>
            </a:r>
            <a:br>
              <a:rPr lang="ru-RU" sz="2400" dirty="0" smtClean="0"/>
            </a:br>
            <a:endParaRPr lang="ru-RU" sz="2400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 Нет времени на то, </a:t>
            </a:r>
            <a:br>
              <a:rPr lang="ru-RU" sz="2400" dirty="0" smtClean="0"/>
            </a:br>
            <a:r>
              <a:rPr lang="ru-RU" sz="2400" dirty="0" smtClean="0"/>
              <a:t>чтобы учиться долго. </a:t>
            </a:r>
            <a:br>
              <a:rPr lang="ru-RU" sz="2400" dirty="0" smtClean="0"/>
            </a:br>
            <a:r>
              <a:rPr lang="ru-RU" sz="2400" dirty="0" smtClean="0"/>
              <a:t>Нужно быстро и точно </a:t>
            </a:r>
            <a:br>
              <a:rPr lang="ru-RU" sz="2400" dirty="0" smtClean="0"/>
            </a:br>
            <a:r>
              <a:rPr lang="ru-RU" sz="2400" dirty="0" smtClean="0"/>
              <a:t>(точечно)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/>
              <a:t>ГЛАВНЫЙ ТРЕНД ЦИФРОВОГО МИРА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 descr="ÐÐ°ÑÑÐ¸Ð½ÐºÐ¸ Ð¿Ð¾ Ð·Ð°Ð¿ÑÐ¾ÑÑ Ð¦Ð¸ÑÑÐ¾Ð²Ð¾Ð¹ Ð¼Ð¸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893484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09185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>
          <a:xfrm>
            <a:off x="107504" y="764704"/>
            <a:ext cx="8244408" cy="5772634"/>
          </a:xfrm>
          <a:prstGeom prst="rect">
            <a:avLst/>
          </a:prstGeom>
        </p:spPr>
      </p:pic>
      <p:sp>
        <p:nvSpPr>
          <p:cNvPr id="27650" name="object 2"/>
          <p:cNvSpPr>
            <a:spLocks noGrp="1"/>
          </p:cNvSpPr>
          <p:nvPr>
            <p:ph type="title" idx="4294967295"/>
          </p:nvPr>
        </p:nvSpPr>
        <p:spPr>
          <a:xfrm>
            <a:off x="4427984" y="548680"/>
            <a:ext cx="4464496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НАДО УЧИТЬ ТАК, ЧТОБЫ</a:t>
            </a:r>
            <a:b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ПОНИМАЛИ — УЧИТЬСЯ НУЖНО</a:t>
            </a:r>
            <a:b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ВСЮ ЖИЗНЬ, СМИРИТЬСЯ С ЭТИМ И НАЧАТЬ ПОЛУЧАТЬ УДОВОЛЬСТВИЕ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310411" y="4906703"/>
            <a:ext cx="3275781" cy="3236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35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53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0"/>
            <a:ext cx="914082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502" y="4077072"/>
            <a:ext cx="382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5400000">
            <a:off x="3294100" y="4444433"/>
            <a:ext cx="185131" cy="270933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5"/>
          <p:cNvSpPr/>
          <p:nvPr/>
        </p:nvSpPr>
        <p:spPr>
          <a:xfrm>
            <a:off x="685800" y="5706532"/>
            <a:ext cx="2260600" cy="185131"/>
          </a:xfrm>
          <a:custGeom>
            <a:avLst/>
            <a:gdLst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2260600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819348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760869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600" h="185131">
                <a:moveTo>
                  <a:pt x="0" y="0"/>
                </a:moveTo>
                <a:lnTo>
                  <a:pt x="2260600" y="0"/>
                </a:lnTo>
                <a:lnTo>
                  <a:pt x="1760869" y="185131"/>
                </a:lnTo>
                <a:lnTo>
                  <a:pt x="0" y="185131"/>
                </a:lnTo>
                <a:lnTo>
                  <a:pt x="0" y="0"/>
                </a:lnTo>
                <a:close/>
              </a:path>
            </a:pathLst>
          </a:custGeom>
          <a:solidFill>
            <a:srgbClr val="CF4A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8"/>
          <p:cNvSpPr/>
          <p:nvPr/>
        </p:nvSpPr>
        <p:spPr>
          <a:xfrm>
            <a:off x="0" y="1227667"/>
            <a:ext cx="4237891" cy="872066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217334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1" y="1385167"/>
            <a:ext cx="3030025" cy="533403"/>
          </a:xfrm>
          <a:prstGeom prst="rect">
            <a:avLst/>
          </a:prstGeom>
        </p:spPr>
      </p:pic>
      <p:sp>
        <p:nvSpPr>
          <p:cNvPr id="84997" name="Подзаголовок 2"/>
          <p:cNvSpPr txBox="1">
            <a:spLocks/>
          </p:cNvSpPr>
          <p:nvPr/>
        </p:nvSpPr>
        <p:spPr bwMode="auto">
          <a:xfrm>
            <a:off x="664502" y="4968547"/>
            <a:ext cx="4076830" cy="6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4213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pitchFamily="2" charset="2"/>
              <a:buNone/>
            </a:pPr>
            <a:r>
              <a:rPr lang="en-US" altLang="ru-RU" b="1" dirty="0">
                <a:latin typeface="Calibri" pitchFamily="34" charset="0"/>
                <a:hlinkClick r:id="rId4"/>
              </a:rPr>
              <a:t>www.mob-edu.ru</a:t>
            </a:r>
            <a:r>
              <a:rPr lang="en-US" altLang="ru-RU" dirty="0">
                <a:latin typeface="Calibri" pitchFamily="34" charset="0"/>
              </a:rPr>
              <a:t> </a:t>
            </a:r>
          </a:p>
          <a:p>
            <a:pPr defTabSz="684213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</a:pPr>
            <a:r>
              <a:rPr lang="ru-RU" altLang="ru-RU" sz="1400" dirty="0">
                <a:latin typeface="Calibri" pitchFamily="34" charset="0"/>
              </a:rPr>
              <a:t>г. </a:t>
            </a:r>
            <a:r>
              <a:rPr lang="ru-RU" altLang="ru-RU" sz="1400" dirty="0" smtClean="0">
                <a:latin typeface="Calibri" pitchFamily="34" charset="0"/>
              </a:rPr>
              <a:t>Москва, 127018, Сущевский Вал, </a:t>
            </a:r>
            <a:r>
              <a:rPr lang="ru-RU" altLang="ru-RU" sz="1400" dirty="0">
                <a:latin typeface="Calibri" pitchFamily="34" charset="0"/>
              </a:rPr>
              <a:t>д. 16, стр. </a:t>
            </a:r>
            <a:r>
              <a:rPr lang="ru-RU" altLang="ru-RU" sz="1400" dirty="0" smtClean="0">
                <a:latin typeface="Calibri" pitchFamily="34" charset="0"/>
              </a:rPr>
              <a:t>4</a:t>
            </a:r>
            <a:endParaRPr lang="en-US" altLang="ru-RU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86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357298"/>
            <a:ext cx="47863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Искусственный интеллект продолжает развиваться немыслимыми темпами, уже достигнув </a:t>
            </a:r>
            <a:r>
              <a:rPr lang="ru-RU" dirty="0" err="1" smtClean="0"/>
              <a:t>околочеловеческих</a:t>
            </a:r>
            <a:r>
              <a:rPr lang="ru-RU" dirty="0" smtClean="0"/>
              <a:t> возможностей во многих когнитивных задачах  - от распознавания изображений до перевода языков и управления автомобилями</a:t>
            </a:r>
          </a:p>
          <a:p>
            <a:endParaRPr lang="ru-RU" dirty="0" smtClean="0"/>
          </a:p>
          <a:p>
            <a:pPr algn="r"/>
            <a:r>
              <a:rPr lang="ru-RU" sz="1600" b="1" dirty="0" err="1" smtClean="0"/>
              <a:t>Зубин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Гахрамани</a:t>
            </a:r>
            <a:r>
              <a:rPr lang="ru-RU" sz="1600" b="1" dirty="0" smtClean="0"/>
              <a:t>, директор центра </a:t>
            </a:r>
          </a:p>
          <a:p>
            <a:pPr algn="r"/>
            <a:r>
              <a:rPr lang="ru-RU" sz="1600" b="1" dirty="0" smtClean="0"/>
              <a:t>изучения ИИ Кембриджского университета  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14744" y="4786322"/>
            <a:ext cx="4994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Просчитывание</a:t>
            </a:r>
            <a:r>
              <a:rPr lang="ru-RU" dirty="0" smtClean="0"/>
              <a:t> последствий действий до того, как они будут  совершены - мощный инструмент человека </a:t>
            </a:r>
          </a:p>
          <a:p>
            <a:r>
              <a:rPr lang="ru-RU" b="1" dirty="0" smtClean="0"/>
              <a:t>                                                    </a:t>
            </a:r>
            <a:r>
              <a:rPr lang="en-US" b="1" dirty="0" smtClean="0"/>
              <a:t>Deep Mind</a:t>
            </a:r>
            <a:r>
              <a:rPr lang="ru-RU" b="1" dirty="0" smtClean="0"/>
              <a:t>  </a:t>
            </a:r>
            <a:endParaRPr lang="ru-RU" b="1" dirty="0"/>
          </a:p>
        </p:txBody>
      </p:sp>
      <p:pic>
        <p:nvPicPr>
          <p:cNvPr id="1026" name="Picture 2" descr="https://pimg.mycdn.me/getImage?url=http%3A%2F%2Fi.mycdn.me%2Fimage%3Fid%3D881395550228%26ts%3D0003000000000004f9027c%26plc%3DUNKNOWN%26tkn%3D*KzdwOaIJRDwXxyD63Lsz8DR3tuk%26fn%3Dtopic_link_1080&amp;type=TOPIC_LINK_WIDE_548&amp;signatureToken=8EjvVinLLDuiolprwwIK7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428736"/>
            <a:ext cx="371477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avatars.mds.yandex.net/get-pdb/223663/81b7fbf9-4776-48f9-9167-d5c054223c54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31098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411760" y="692696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КУССТВЕННЫЙ ИНТЕЛЛЕКТ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34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6823" y="1854201"/>
            <a:ext cx="4315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Какая </a:t>
            </a:r>
            <a:r>
              <a:rPr lang="ru-RU" dirty="0"/>
              <a:t>реклама Вам показывается</a:t>
            </a:r>
            <a:r>
              <a:rPr lang="ru-RU" dirty="0" smtClean="0"/>
              <a:t>?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Какая </a:t>
            </a:r>
            <a:r>
              <a:rPr lang="ru-RU" dirty="0"/>
              <a:t>цена Вам предлагается</a:t>
            </a:r>
            <a:r>
              <a:rPr lang="ru-RU" dirty="0" smtClean="0"/>
              <a:t>?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Дадут </a:t>
            </a:r>
            <a:r>
              <a:rPr lang="ru-RU" dirty="0"/>
              <a:t>ли Вам кредит</a:t>
            </a:r>
            <a:r>
              <a:rPr lang="ru-RU" dirty="0" smtClean="0"/>
              <a:t>?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Как </a:t>
            </a:r>
            <a:r>
              <a:rPr lang="ru-RU" dirty="0"/>
              <a:t>Вас будут лечить</a:t>
            </a:r>
            <a:r>
              <a:rPr lang="ru-RU" dirty="0" smtClean="0"/>
              <a:t>?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Попадете </a:t>
            </a:r>
            <a:r>
              <a:rPr lang="ru-RU" dirty="0"/>
              <a:t>ли вы под наблюдение спецслужб</a:t>
            </a:r>
            <a:r>
              <a:rPr lang="ru-RU" dirty="0" smtClean="0"/>
              <a:t>?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Кто </a:t>
            </a:r>
            <a:r>
              <a:rPr lang="ru-RU" dirty="0"/>
              <a:t>ставит Вам диагноз?</a:t>
            </a:r>
          </a:p>
          <a:p>
            <a:endParaRPr lang="ru-RU" dirty="0"/>
          </a:p>
          <a:p>
            <a:r>
              <a:rPr lang="ru-RU" b="1" dirty="0"/>
              <a:t>Эти вопросы решают не люди, а </a:t>
            </a:r>
            <a:r>
              <a:rPr lang="ru-RU" b="1" dirty="0" smtClean="0"/>
              <a:t>алгоритмы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1449843"/>
            <a:ext cx="793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</a:t>
            </a:r>
            <a:r>
              <a:rPr lang="en-US" b="1" dirty="0" smtClean="0"/>
              <a:t>c</a:t>
            </a:r>
            <a:r>
              <a:rPr lang="ru-RU" b="1" dirty="0" err="1" smtClean="0"/>
              <a:t>кусственный</a:t>
            </a:r>
            <a:r>
              <a:rPr lang="ru-RU" b="1" dirty="0" smtClean="0"/>
              <a:t> интеллект  </a:t>
            </a:r>
            <a:r>
              <a:rPr lang="ru-RU" b="1" dirty="0"/>
              <a:t>– вопрос не будущего, а </a:t>
            </a:r>
            <a:r>
              <a:rPr lang="ru-RU" b="1" dirty="0" smtClean="0"/>
              <a:t>настоящего</a:t>
            </a:r>
            <a:endParaRPr lang="ru-RU" dirty="0"/>
          </a:p>
        </p:txBody>
      </p:sp>
      <p:pic>
        <p:nvPicPr>
          <p:cNvPr id="2050" name="Picture 2" descr="C:\Users\k.lobodina\Desktop\calculator-695084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54116"/>
            <a:ext cx="3960441" cy="4351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731" y="692696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КУССТВЕННЫЙ ИНТЕЛЛЕКТ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9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532" y="2118340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Всеобщая </a:t>
            </a:r>
            <a:r>
              <a:rPr lang="ru-RU" dirty="0"/>
              <a:t>доступность знания, независимо от места проживания, языковой принадлежности, возможностей </a:t>
            </a:r>
            <a:r>
              <a:rPr lang="ru-RU" dirty="0" smtClean="0"/>
              <a:t>здоровья</a:t>
            </a:r>
            <a:endParaRPr lang="en-US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dirty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Дает </a:t>
            </a:r>
            <a:r>
              <a:rPr lang="ru-RU" dirty="0"/>
              <a:t>педагогу информацию о стиле учения, способностях, достижениях обучающихся, предложения по адаптации применяемых методов к запросам обучающихся</a:t>
            </a:r>
          </a:p>
        </p:txBody>
      </p:sp>
      <p:pic>
        <p:nvPicPr>
          <p:cNvPr id="1027" name="Picture 3" descr="C:\Users\k.lobodina\Desktop\82416703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319849"/>
            <a:ext cx="4103411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0563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</a:t>
            </a:r>
            <a:r>
              <a:rPr lang="en-US" b="1" dirty="0"/>
              <a:t>c</a:t>
            </a:r>
            <a:r>
              <a:rPr lang="ru-RU" b="1" dirty="0" err="1"/>
              <a:t>кусственный</a:t>
            </a:r>
            <a:r>
              <a:rPr lang="ru-RU" b="1" dirty="0"/>
              <a:t> интеллект </a:t>
            </a:r>
            <a:r>
              <a:rPr lang="ru-RU" b="1" dirty="0"/>
              <a:t>– свобода выбора, как учиться и </a:t>
            </a:r>
            <a:r>
              <a:rPr lang="ru-RU" b="1" dirty="0" smtClean="0"/>
              <a:t>учить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4277" y="692696"/>
            <a:ext cx="46214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КУССТВЕННЫЙ ИНТЕЛЛЕКТ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4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436395"/>
            <a:ext cx="50405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Навыки, которые алгоритмы не заменяют:</a:t>
            </a:r>
          </a:p>
          <a:p>
            <a:endParaRPr lang="en-US" dirty="0" smtClean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Креативность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Решение </a:t>
            </a:r>
            <a:r>
              <a:rPr lang="ru-RU" dirty="0"/>
              <a:t>нестандартных </a:t>
            </a:r>
            <a:r>
              <a:rPr lang="ru-RU" dirty="0" smtClean="0"/>
              <a:t>зада</a:t>
            </a:r>
            <a:r>
              <a:rPr lang="en-US" dirty="0" smtClean="0"/>
              <a:t>x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Умозаключения </a:t>
            </a:r>
            <a:r>
              <a:rPr lang="ru-RU" dirty="0"/>
              <a:t>об эмоциональном </a:t>
            </a:r>
            <a:r>
              <a:rPr lang="ru-RU" dirty="0" smtClean="0"/>
              <a:t>состоянии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Межличностные </a:t>
            </a:r>
            <a:r>
              <a:rPr lang="ru-RU" dirty="0" smtClean="0"/>
              <a:t>взаимодействия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Командная </a:t>
            </a:r>
            <a:r>
              <a:rPr lang="ru-RU" dirty="0" smtClean="0"/>
              <a:t>деятельность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Лидерство</a:t>
            </a:r>
            <a:endParaRPr lang="ru-RU" dirty="0"/>
          </a:p>
        </p:txBody>
      </p:sp>
      <p:pic>
        <p:nvPicPr>
          <p:cNvPr id="1026" name="Picture 2" descr="Картинки по запросу креативность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12" y="1916832"/>
            <a:ext cx="4325376" cy="3562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3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1_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2365</Words>
  <Application>Microsoft Office PowerPoint</Application>
  <PresentationFormat>Экран (4:3)</PresentationFormat>
  <Paragraphs>478</Paragraphs>
  <Slides>55</Slides>
  <Notes>14</Notes>
  <HiddenSlides>3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55</vt:i4>
      </vt:variant>
    </vt:vector>
  </HeadingPairs>
  <TitlesOfParts>
    <vt:vector size="58" baseType="lpstr">
      <vt:lpstr>Тема Office</vt:lpstr>
      <vt:lpstr>Интеграл</vt:lpstr>
      <vt:lpstr>1_Интеграл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ЦИФРОВОЙ ИДЕНТИЧНОСТИ «цифрового профиля гражданина» </vt:lpstr>
      <vt:lpstr> ЧТО ТАКОЕ ЦИФРОВАЯ ИДЕНТИЧНОСТЬ?</vt:lpstr>
      <vt:lpstr>ПЕРВЫЙ УРОВЕНЬ – ЧЕМ МЫ ДЕЛИМСЯ</vt:lpstr>
      <vt:lpstr>ВТОРОЙ УРОВЕНЬ - СКЛАДЫВАЕТСЯ ИЗ НАБЛЮДЕНИЙ  ЗА НАШИМ ПОВЕДЕНИЕМ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ПРЕТЕНЗИИ ВЗРОСЛЫХ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РЕЗУЛЬТАТАМ ЦИФРОВОГО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ОРГАНИЗАЦИИ ОБРАЗОВАТЕЛЬНОГО ПРОЦЕССА В ЦИФРОВОЙ СРЕДЕ</vt:lpstr>
      <vt:lpstr>РИСКИ ВВЕДЕНИЯ ЦИФРОВОГО ОБРАЗОВАНИЯ</vt:lpstr>
      <vt:lpstr>РИСКИ НЕВВЕДЕНИЯ ЦИФРОВОГО ОБРАЗОВАНИЯ</vt:lpstr>
      <vt:lpstr>МЭО. Равные образовательные возможности для всех и КАЖДОГо</vt:lpstr>
      <vt:lpstr>МЭО: ФОРМИРОВАНИЕ КЛЮЧЕВЫХ КОМПЕТЕНЦИЙ ЦИФРОВОЙ ЭКОНОМИКИ</vt:lpstr>
      <vt:lpstr>Матрица индивидуального маршрута</vt:lpstr>
      <vt:lpstr>Электронный журнал – формирующая система оценивания</vt:lpstr>
      <vt:lpstr>Презентация PowerPoint</vt:lpstr>
      <vt:lpstr>Библиотека онлайн-курсов</vt:lpstr>
      <vt:lpstr>География МЭО в России</vt:lpstr>
      <vt:lpstr>МЭО. Детский сад</vt:lpstr>
      <vt:lpstr>МЭО.Школа</vt:lpstr>
      <vt:lpstr>Презентация PowerPoint</vt:lpstr>
      <vt:lpstr>МЭО. Дети с ограниченными возможностями здоровья</vt:lpstr>
      <vt:lpstr>МЭО. Одарённые и высокомотивированные дети</vt:lpstr>
      <vt:lpstr>Презентация PowerPoint</vt:lpstr>
      <vt:lpstr>ГЛАВНЫЙ ТРЕНД ЦИФРОВОГО МИРА  </vt:lpstr>
      <vt:lpstr>ДЕТЕЙ НАДО УЧИТЬ ТАК, ЧТОБЫ ОНИ ПОНИМАЛИ — УЧИТЬСЯ НУЖНО ВСЮ ЖИЗНЬ, СМИРИТЬСЯ С ЭТИМ И НАЧАТЬ ПОЛУЧАТЬ УДОВОЛЬСТВИЕ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Колесникова Элина</dc:creator>
  <cp:lastModifiedBy>Князева Елена</cp:lastModifiedBy>
  <cp:revision>89</cp:revision>
  <cp:lastPrinted>2019-03-20T12:32:12Z</cp:lastPrinted>
  <dcterms:created xsi:type="dcterms:W3CDTF">2019-03-20T10:42:21Z</dcterms:created>
  <dcterms:modified xsi:type="dcterms:W3CDTF">2020-01-21T14:32:38Z</dcterms:modified>
</cp:coreProperties>
</file>