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06" r:id="rId3"/>
    <p:sldId id="314" r:id="rId4"/>
    <p:sldId id="315" r:id="rId5"/>
    <p:sldId id="305" r:id="rId6"/>
    <p:sldId id="324" r:id="rId7"/>
    <p:sldId id="304" r:id="rId8"/>
    <p:sldId id="318" r:id="rId9"/>
    <p:sldId id="316" r:id="rId10"/>
    <p:sldId id="320" r:id="rId11"/>
    <p:sldId id="261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6" autoAdjust="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«Кто владеет информацией – тот владеет миром»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Натан Майер Ротшильд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(немецкий бизнесмен)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«Приёмы развития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скорочтения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на уроках литературы в 5-9 классах»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714884"/>
            <a:ext cx="7472386" cy="192882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u="sng" dirty="0" smtClean="0"/>
              <a:t>Автор</a:t>
            </a:r>
            <a:r>
              <a:rPr lang="ru-RU" sz="2000" dirty="0" smtClean="0"/>
              <a:t>: </a:t>
            </a:r>
            <a:r>
              <a:rPr lang="ru-RU" sz="2000" i="1" dirty="0" smtClean="0"/>
              <a:t>Никитина Ольга Юрьевна</a:t>
            </a:r>
            <a:r>
              <a:rPr lang="ru-RU" sz="2000" dirty="0" smtClean="0"/>
              <a:t>, </a:t>
            </a:r>
          </a:p>
          <a:p>
            <a:pPr algn="r">
              <a:buNone/>
            </a:pPr>
            <a:r>
              <a:rPr lang="ru-RU" sz="2000" dirty="0" smtClean="0"/>
              <a:t>учитель начальных классов, </a:t>
            </a:r>
          </a:p>
          <a:p>
            <a:pPr algn="r">
              <a:buNone/>
            </a:pPr>
            <a:r>
              <a:rPr lang="ru-RU" sz="2000" dirty="0" smtClean="0"/>
              <a:t>зам. директора по УВР МБОУ СОШ № 12 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г. </a:t>
            </a:r>
            <a:r>
              <a:rPr lang="ru-RU" sz="2000" b="1" dirty="0" err="1" smtClean="0"/>
              <a:t>Урай</a:t>
            </a:r>
            <a:r>
              <a:rPr lang="ru-RU" sz="2000" b="1" dirty="0" smtClean="0"/>
              <a:t>, </a:t>
            </a:r>
            <a:r>
              <a:rPr lang="ru-RU" sz="2000" b="1" dirty="0" smtClean="0"/>
              <a:t>2019 </a:t>
            </a:r>
            <a:r>
              <a:rPr lang="ru-RU" sz="2000" b="1" dirty="0" smtClean="0"/>
              <a:t>год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Тренинг № 2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Тема: </a:t>
            </a:r>
            <a:r>
              <a:rPr lang="ru-RU" u="sng" dirty="0" smtClean="0"/>
              <a:t>Дифференциальный алгоритм чтения, артикуляция, чтение по диагонали и резервы памяти. Рефлексия.</a:t>
            </a:r>
          </a:p>
          <a:p>
            <a:r>
              <a:rPr lang="ru-RU" b="1" dirty="0" smtClean="0"/>
              <a:t>Цель: </a:t>
            </a:r>
            <a:r>
              <a:rPr lang="ru-RU" dirty="0" smtClean="0"/>
              <a:t>Совершенствование процессов восприятия текста. Итоговый мониторинг.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Познакомить с программой умственных действий, обеспечивающей иное качественное понимание текста.</a:t>
            </a:r>
          </a:p>
          <a:p>
            <a:pPr>
              <a:buNone/>
            </a:pPr>
            <a:r>
              <a:rPr lang="ru-RU" dirty="0" smtClean="0"/>
              <a:t>2.  Сформировать новый нейродинамический код восприятия и обработки информации путем использования метода аритмического постукивания.</a:t>
            </a:r>
          </a:p>
          <a:p>
            <a:pPr>
              <a:buNone/>
            </a:pPr>
            <a:r>
              <a:rPr lang="ru-RU" dirty="0" smtClean="0"/>
              <a:t>3. Формировать навык чтения текста вертикальным движением глаз.</a:t>
            </a:r>
          </a:p>
          <a:p>
            <a:pPr>
              <a:buNone/>
            </a:pPr>
            <a:r>
              <a:rPr lang="ru-RU" dirty="0" smtClean="0"/>
              <a:t>4. Научить эффективному использованию параметров памяти.</a:t>
            </a:r>
          </a:p>
          <a:p>
            <a:pPr>
              <a:buNone/>
            </a:pPr>
            <a:r>
              <a:rPr lang="ru-RU" dirty="0" smtClean="0"/>
              <a:t>5. Проанализировать результаты мониторингов чтения обучающихся, а также личные достижения педагогов в процессе реализации программы.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C00000"/>
                </a:solidFill>
              </a:rPr>
              <a:t>Спасибо за внимание! Успехов в работе!</a:t>
            </a:r>
            <a:endParaRPr lang="ru-RU" sz="7200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7" name="Picture 3" descr="C:\Users\Admin\Desktop\FB-LV88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85794"/>
            <a:ext cx="5395268" cy="3540645"/>
          </a:xfrm>
          <a:prstGeom prst="rect">
            <a:avLst/>
          </a:prstGeom>
          <a:noFill/>
        </p:spPr>
      </p:pic>
      <p:pic>
        <p:nvPicPr>
          <p:cNvPr id="1026" name="Picture 2" descr="C:\Users\Admin\Desktop\1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714356"/>
            <a:ext cx="5750759" cy="3833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Цель: </a:t>
            </a:r>
            <a:r>
              <a:rPr lang="ru-RU" dirty="0" smtClean="0"/>
              <a:t>обучить педагогов основным приёмам </a:t>
            </a:r>
            <a:r>
              <a:rPr lang="ru-RU" dirty="0" err="1" smtClean="0"/>
              <a:t>скорочтения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Задачи: </a:t>
            </a:r>
          </a:p>
          <a:p>
            <a:pPr algn="just">
              <a:buNone/>
            </a:pPr>
            <a:r>
              <a:rPr lang="ru-RU" dirty="0" smtClean="0"/>
              <a:t>1) познакомить с методическими приёмами работы над </a:t>
            </a:r>
            <a:r>
              <a:rPr lang="ru-RU" dirty="0" err="1" smtClean="0"/>
              <a:t>скорочтением</a:t>
            </a:r>
            <a:r>
              <a:rPr lang="ru-RU" dirty="0" smtClean="0"/>
              <a:t> и пониманием текста для обучающихся 5-9 классов, с примерами мониторингов </a:t>
            </a:r>
            <a:r>
              <a:rPr lang="ru-RU" dirty="0" err="1" smtClean="0"/>
              <a:t>скорочтения</a:t>
            </a:r>
            <a:r>
              <a:rPr lang="ru-RU" dirty="0" smtClean="0"/>
              <a:t> и понимания прочитанного;</a:t>
            </a:r>
          </a:p>
          <a:p>
            <a:pPr algn="just">
              <a:buNone/>
            </a:pPr>
            <a:r>
              <a:rPr lang="ru-RU" dirty="0" smtClean="0"/>
              <a:t>2) научить самостоятельно разрабатывать дидактический материал /тренажёры для работы над </a:t>
            </a:r>
            <a:r>
              <a:rPr lang="ru-RU" dirty="0" err="1" smtClean="0"/>
              <a:t>скорочтением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3) обучить педагогов приёмам самостоятельной работы по развитию собственной скорости и </a:t>
            </a:r>
            <a:r>
              <a:rPr lang="ru-RU" dirty="0" smtClean="0"/>
              <a:t>пониманию </a:t>
            </a:r>
            <a:r>
              <a:rPr lang="ru-RU" dirty="0" smtClean="0"/>
              <a:t>прочитанного.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https://www.ochkov.net/images/2017/08/15/69726.text.3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555" y="0"/>
            <a:ext cx="10281386" cy="6858000"/>
          </a:xfrm>
          <a:prstGeom prst="rect">
            <a:avLst/>
          </a:prstGeom>
          <a:noFill/>
        </p:spPr>
      </p:pic>
      <p:pic>
        <p:nvPicPr>
          <p:cNvPr id="13314" name="Picture 2" descr="https://sun3-13.userapi.com/c854124/v854124451/bd281/ZCs7as4OG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3242" y="0"/>
            <a:ext cx="10327340" cy="6858000"/>
          </a:xfrm>
          <a:prstGeom prst="rect">
            <a:avLst/>
          </a:prstGeom>
          <a:noFill/>
        </p:spPr>
      </p:pic>
      <p:pic>
        <p:nvPicPr>
          <p:cNvPr id="1028" name="Picture 4" descr="https://static.norma.uz/images/135732_98836aeae77e5550e829596fc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42974" y="0"/>
            <a:ext cx="10283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 данным </a:t>
            </a:r>
            <a:r>
              <a:rPr lang="ru-RU" b="1" dirty="0" err="1" smtClean="0"/>
              <a:t>GfK</a:t>
            </a:r>
            <a:r>
              <a:rPr lang="ru-RU" b="1" dirty="0" smtClean="0"/>
              <a:t>, февраль 2017 г.</a:t>
            </a:r>
            <a:br>
              <a:rPr lang="ru-RU" b="1" dirty="0" smtClean="0"/>
            </a:br>
            <a:r>
              <a:rPr lang="ru-RU" b="1" dirty="0" smtClean="0"/>
              <a:t>«Самая читающая страна»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Китай (70%); </a:t>
            </a:r>
          </a:p>
          <a:p>
            <a:r>
              <a:rPr lang="ru-RU" dirty="0" smtClean="0"/>
              <a:t>Россия (59%); </a:t>
            </a:r>
          </a:p>
          <a:p>
            <a:r>
              <a:rPr lang="ru-RU" dirty="0" smtClean="0"/>
              <a:t>Испания (57%); </a:t>
            </a:r>
          </a:p>
          <a:p>
            <a:r>
              <a:rPr lang="ru-RU" dirty="0" smtClean="0"/>
              <a:t>Италия и Великобритания (56%); </a:t>
            </a:r>
          </a:p>
          <a:p>
            <a:r>
              <a:rPr lang="ru-RU" dirty="0" smtClean="0"/>
              <a:t>США (55%); </a:t>
            </a:r>
          </a:p>
          <a:p>
            <a:r>
              <a:rPr lang="ru-RU" dirty="0" smtClean="0"/>
              <a:t>Аргентина и Бразилия(53%); </a:t>
            </a:r>
          </a:p>
          <a:p>
            <a:r>
              <a:rPr lang="ru-RU" dirty="0" smtClean="0"/>
              <a:t>Мексика (52%); </a:t>
            </a:r>
          </a:p>
          <a:p>
            <a:r>
              <a:rPr lang="ru-RU" dirty="0" smtClean="0"/>
              <a:t>Канада (51%).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 descr="http://www.gubkinadm.ru/gorod/images/stories/russia_rea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215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https://kak-bistro-pohudet.ru/upload/images/statiy/kak-nauchitsya-pravilno-pitats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187"/>
            <a:ext cx="9144000" cy="5720715"/>
          </a:xfrm>
          <a:prstGeom prst="rect">
            <a:avLst/>
          </a:prstGeom>
          <a:noFill/>
        </p:spPr>
      </p:pic>
      <p:pic>
        <p:nvPicPr>
          <p:cNvPr id="1028" name="Picture 4" descr="https://ds04.infourok.ru/uploads/ex/0392/00038601-9e79ec00/hello_html_7a15b1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3500438"/>
          </a:xfrm>
          <a:prstGeom prst="rect">
            <a:avLst/>
          </a:prstGeom>
          <a:noFill/>
        </p:spPr>
      </p:pic>
      <p:pic>
        <p:nvPicPr>
          <p:cNvPr id="1030" name="Picture 6" descr="https://dropi.ru/img/uploads/2017-11-17/11_origina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94141"/>
            <a:ext cx="9144000" cy="3363859"/>
          </a:xfrm>
          <a:prstGeom prst="rect">
            <a:avLst/>
          </a:prstGeom>
          <a:noFill/>
        </p:spPr>
      </p:pic>
      <p:pic>
        <p:nvPicPr>
          <p:cNvPr id="1036" name="Picture 12" descr="http://menpotency.ru/wp-content/uploads/2017/06/zdorovyy_muzhchina_1_201325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4667251" cy="35004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1767042">
            <a:off x="-23639" y="2228234"/>
            <a:ext cx="4714908" cy="11430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 РАБОТАЕТ!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Почему работа по </a:t>
            </a:r>
            <a:r>
              <a:rPr lang="ru-RU" sz="3600" dirty="0" err="1" smtClean="0"/>
              <a:t>скорочтению</a:t>
            </a:r>
            <a:r>
              <a:rPr lang="ru-RU" sz="3600" dirty="0" smtClean="0"/>
              <a:t> сейчас катастрофически актуальна в массовой школе?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643050"/>
          <a:ext cx="8501121" cy="428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55350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Нормы техники чтения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506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До</a:t>
                      </a:r>
                      <a:r>
                        <a:rPr lang="ru-RU" sz="2800" b="1" baseline="0" dirty="0" smtClean="0"/>
                        <a:t> ФГОС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По ФГОС</a:t>
                      </a:r>
                      <a:endParaRPr lang="ru-RU" sz="2800" b="1" dirty="0"/>
                    </a:p>
                  </a:txBody>
                  <a:tcPr/>
                </a:tc>
              </a:tr>
              <a:tr h="63585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 класс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100-110 слов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+mn-lt"/>
                          <a:ea typeface="Times New Roman"/>
                          <a:cs typeface="Times New Roman"/>
                        </a:rPr>
                        <a:t>110  - 120 слов</a:t>
                      </a:r>
                    </a:p>
                  </a:txBody>
                  <a:tcPr marL="66675" marR="66675" marT="66675" marB="66675"/>
                </a:tc>
              </a:tr>
              <a:tr h="63585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 класс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115-120 слов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+mn-lt"/>
                          <a:ea typeface="Times New Roman"/>
                          <a:cs typeface="Times New Roman"/>
                        </a:rPr>
                        <a:t>130 – 140 слов</a:t>
                      </a:r>
                    </a:p>
                  </a:txBody>
                  <a:tcPr marL="66675" marR="66675" marT="66675" marB="66675"/>
                </a:tc>
              </a:tr>
              <a:tr h="63585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 класс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130-135 слов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+mn-lt"/>
                          <a:ea typeface="Times New Roman"/>
                          <a:cs typeface="Times New Roman"/>
                        </a:rPr>
                        <a:t>150– 160 слов</a:t>
                      </a:r>
                    </a:p>
                  </a:txBody>
                  <a:tcPr marL="66675" marR="66675" marT="66675" marB="66675"/>
                </a:tc>
              </a:tr>
              <a:tr h="63585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 класс</a:t>
                      </a:r>
                      <a:endParaRPr lang="ru-RU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145-155 слов</a:t>
                      </a:r>
                      <a:endParaRPr lang="ru-RU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170– 180 </a:t>
                      </a:r>
                      <a:r>
                        <a:rPr lang="ru-RU" sz="2800" dirty="0">
                          <a:latin typeface="+mn-lt"/>
                          <a:ea typeface="Times New Roman"/>
                          <a:cs typeface="Times New Roman"/>
                        </a:rPr>
                        <a:t>слов</a:t>
                      </a:r>
                    </a:p>
                  </a:txBody>
                  <a:tcPr marL="66675" marR="66675" marT="66675" marB="66675">
                    <a:solidFill>
                      <a:srgbClr val="00B0F0"/>
                    </a:solidFill>
                  </a:tcPr>
                </a:tc>
              </a:tr>
              <a:tr h="63585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 класс</a:t>
                      </a:r>
                      <a:endParaRPr lang="ru-RU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160-175 слов</a:t>
                      </a:r>
                      <a:endParaRPr lang="ru-RU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190– 200 </a:t>
                      </a:r>
                      <a:r>
                        <a:rPr lang="ru-RU" sz="2800" dirty="0">
                          <a:latin typeface="+mn-lt"/>
                          <a:ea typeface="Times New Roman"/>
                          <a:cs typeface="Times New Roman"/>
                        </a:rPr>
                        <a:t>слов</a:t>
                      </a:r>
                    </a:p>
                  </a:txBody>
                  <a:tcPr marL="66675" marR="66675" marT="66675" marB="66675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Содержание программы:</a:t>
            </a:r>
            <a:endParaRPr lang="ru-RU" sz="4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9144000" cy="4601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52"/>
                <a:gridCol w="7858148"/>
              </a:tblGrid>
              <a:tr h="98467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Дата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Мероприятие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12274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23.10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Мастер-класс «Приёмы развития </a:t>
                      </a:r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</a:rPr>
                        <a:t>скорочтения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 обучающихся при чтении вслух»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112274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04.12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Тренинг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</a:rPr>
                        <a:t> № 1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 «Внимание, регрессия и интегральный алгоритм чтения»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98467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22.04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Тренинг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</a:rPr>
                        <a:t> № 2 «Дифференциальный алгоритм чтения, артикуляция, чтение по диагонали и резервы памяти. Рефлексия»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Мастер-класс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7"/>
            <a:ext cx="8929718" cy="442915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Тема: </a:t>
            </a:r>
            <a:r>
              <a:rPr lang="ru-RU" sz="3300" u="sng" dirty="0" smtClean="0"/>
              <a:t>Приёмы развития </a:t>
            </a:r>
            <a:r>
              <a:rPr lang="ru-RU" sz="3300" u="sng" dirty="0" err="1" smtClean="0"/>
              <a:t>скорочтения</a:t>
            </a:r>
            <a:r>
              <a:rPr lang="ru-RU" sz="3300" u="sng" dirty="0" smtClean="0"/>
              <a:t> обучающихся при чтении вслух.</a:t>
            </a:r>
          </a:p>
          <a:p>
            <a:r>
              <a:rPr lang="ru-RU" b="1" dirty="0" smtClean="0"/>
              <a:t>Цель: </a:t>
            </a:r>
            <a:r>
              <a:rPr lang="ru-RU" dirty="0" smtClean="0"/>
              <a:t>Обучение приёмам </a:t>
            </a:r>
            <a:r>
              <a:rPr lang="ru-RU" dirty="0" err="1" smtClean="0"/>
              <a:t>скорочтения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Познакомить с основными этапами работы над </a:t>
            </a:r>
            <a:r>
              <a:rPr lang="ru-RU" dirty="0" err="1" smtClean="0"/>
              <a:t>скорочтением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2. Научить самостоятельно создавать дидактический материал/тренажёры для работы над </a:t>
            </a:r>
            <a:r>
              <a:rPr lang="ru-RU" dirty="0" err="1" smtClean="0"/>
              <a:t>скорочтением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3. Познакомить с инструментами мониторинга скорости и осознанности чтения.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Тренинг</a:t>
            </a:r>
            <a:r>
              <a:rPr lang="ru-RU" sz="4400" b="1" dirty="0" smtClean="0">
                <a:solidFill>
                  <a:srgbClr val="002060"/>
                </a:solidFill>
              </a:rPr>
              <a:t> № 1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Тема: </a:t>
            </a:r>
            <a:r>
              <a:rPr lang="ru-RU" u="sng" dirty="0" smtClean="0"/>
              <a:t>Внимание, регрессия и интегральный алгоритм чтения.</a:t>
            </a:r>
          </a:p>
          <a:p>
            <a:r>
              <a:rPr lang="ru-RU" b="1" dirty="0" smtClean="0"/>
              <a:t>Цель: </a:t>
            </a:r>
            <a:r>
              <a:rPr lang="ru-RU" dirty="0" smtClean="0"/>
              <a:t>Тренировка внимания, скорости и осознанности чтения.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1.Тренировать в выполнении упражнений, воздействующих на развитие, организацию и управление вниманием.</a:t>
            </a:r>
          </a:p>
          <a:p>
            <a:pPr>
              <a:buNone/>
            </a:pPr>
            <a:r>
              <a:rPr lang="ru-RU" dirty="0" smtClean="0"/>
              <a:t>2. Проанализировать количественные и качественные показатели чтения, а также обучить первому упражнению техники быстрого чтения.</a:t>
            </a:r>
          </a:p>
          <a:p>
            <a:pPr>
              <a:buNone/>
            </a:pPr>
            <a:r>
              <a:rPr lang="ru-RU" dirty="0" smtClean="0"/>
              <a:t>3. Ввести эффективную программу чтения в сознание и подсознание с целью быстрого извлечения значимой информации.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485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«Кто владеет информацией – тот владеет миром» Натан Майер Ротшильд (немецкий бизнесмен)  ПРОГРАММА   «Приёмы развития скорочтения на уроках литературы в 5-9 классах»</vt:lpstr>
      <vt:lpstr>Презентация PowerPoint</vt:lpstr>
      <vt:lpstr>Презентация PowerPoint</vt:lpstr>
      <vt:lpstr>По данным GfK, февраль 2017 г. «Самая читающая страна»</vt:lpstr>
      <vt:lpstr>Презентация PowerPoint</vt:lpstr>
      <vt:lpstr>Почему работа по скорочтению сейчас катастрофически актуальна в массовой школе?</vt:lpstr>
      <vt:lpstr>Содержание программы:</vt:lpstr>
      <vt:lpstr>Мастер-класс </vt:lpstr>
      <vt:lpstr>Тренинг № 1 </vt:lpstr>
      <vt:lpstr>Тренинг № 2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Никитина Ольга Юрьевна</cp:lastModifiedBy>
  <cp:revision>219</cp:revision>
  <dcterms:created xsi:type="dcterms:W3CDTF">2015-03-05T13:12:10Z</dcterms:created>
  <dcterms:modified xsi:type="dcterms:W3CDTF">2019-10-06T12:02:45Z</dcterms:modified>
</cp:coreProperties>
</file>