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307" r:id="rId5"/>
    <p:sldId id="261" r:id="rId6"/>
    <p:sldId id="305" r:id="rId7"/>
    <p:sldId id="299" r:id="rId8"/>
    <p:sldId id="265" r:id="rId9"/>
    <p:sldId id="266" r:id="rId10"/>
    <p:sldId id="279" r:id="rId11"/>
    <p:sldId id="282" r:id="rId12"/>
    <p:sldId id="268" r:id="rId13"/>
    <p:sldId id="283" r:id="rId14"/>
    <p:sldId id="284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5DF6C-9AF6-4A27-8085-0B517CDA9A25}" type="datetimeFigureOut">
              <a:rPr lang="ru-RU" smtClean="0"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7FDBA-8F40-44CC-8CAD-5B908AC30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5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7FDBA-8F40-44CC-8CAD-5B908AC308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AB35-A977-4C73-BD14-257867BDB4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5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3A9D-733D-4077-8B62-30E4604711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8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1844-929D-461A-8517-EEBE24C49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2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BAB3-62C2-44BF-BC21-55B4BC276E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09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4C4BD-5541-438A-88A6-82AC794A194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26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378FF-2A26-4177-9D6E-60F9BDFCED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18998-073B-4446-B08A-CB8F2B5F1A8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4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3913-3203-443C-93E5-98EC708259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93A6-BBAE-4293-A116-A0EA59EFCE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2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B7D53-B4C5-41FC-86AF-383DCD0E11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8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EB85D-167E-433F-AF47-764BD99906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5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26C49-584E-482C-BE79-9ABCDF3BD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0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FB2C-58DF-4EF7-BC74-4FBB4F00AE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0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1195-13F7-4382-9843-731ED5106A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 bright="1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07468-B0C9-4909-A9DC-90730F03201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png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Documents and Settings\ZNUO\Рабочий стол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27713"/>
            <a:ext cx="990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icture" r:id="rId4" imgW="639392" imgH="735645" progId="Word.Picture.8">
                  <p:embed/>
                </p:oleObj>
              </mc:Choice>
              <mc:Fallback>
                <p:oleObj name="Picture" r:id="rId4" imgW="639392" imgH="73564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оценки образовательных результатов как ресурс повышения качества общего образования</a:t>
            </a: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6165304"/>
            <a:ext cx="7077472" cy="415987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С.В.Ершова</a:t>
            </a:r>
            <a:r>
              <a:rPr lang="ru-RU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отдела образования </a:t>
            </a:r>
            <a:r>
              <a:rPr lang="ru-RU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УОиМП</a:t>
            </a:r>
            <a:endParaRPr lang="ru-RU" sz="1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4149080"/>
            <a:ext cx="3121707" cy="10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3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4136" y="6134862"/>
            <a:ext cx="8229600" cy="415987"/>
          </a:xfrm>
        </p:spPr>
        <p:txBody>
          <a:bodyPr/>
          <a:lstStyle/>
          <a:p>
            <a:pPr marL="0" indent="0" algn="r">
              <a:buNone/>
            </a:pP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8924" t="13122" r="27289" b="8150"/>
          <a:stretch/>
        </p:blipFill>
        <p:spPr>
          <a:xfrm>
            <a:off x="914400" y="836712"/>
            <a:ext cx="8031170" cy="59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4136" y="6134862"/>
            <a:ext cx="8229600" cy="415987"/>
          </a:xfrm>
        </p:spPr>
        <p:txBody>
          <a:bodyPr/>
          <a:lstStyle/>
          <a:p>
            <a:pPr marL="0" indent="0" algn="r">
              <a:buNone/>
            </a:pP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5135" t="8085" r="13486" b="5564"/>
          <a:stretch/>
        </p:blipFill>
        <p:spPr>
          <a:xfrm>
            <a:off x="1475656" y="1125567"/>
            <a:ext cx="7189589" cy="54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Picture" r:id="rId4" imgW="639392" imgH="735645" progId="Word.Picture.8">
                  <p:embed/>
                </p:oleObj>
              </mc:Choice>
              <mc:Fallback>
                <p:oleObj name="Picture" r:id="rId4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4136" y="6134862"/>
            <a:ext cx="8229600" cy="415987"/>
          </a:xfrm>
        </p:spPr>
        <p:txBody>
          <a:bodyPr/>
          <a:lstStyle/>
          <a:p>
            <a:pPr marL="0" indent="0" algn="r">
              <a:buNone/>
            </a:pP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8029" t="12201" r="26804" b="9927"/>
          <a:stretch/>
        </p:blipFill>
        <p:spPr>
          <a:xfrm>
            <a:off x="64272" y="29759"/>
            <a:ext cx="4478659" cy="33716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7699" t="13941" r="27616" b="9670"/>
          <a:stretch/>
        </p:blipFill>
        <p:spPr>
          <a:xfrm>
            <a:off x="4604736" y="31376"/>
            <a:ext cx="4491205" cy="3314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8892" t="12259" r="26770" b="9648"/>
          <a:stretch/>
        </p:blipFill>
        <p:spPr>
          <a:xfrm>
            <a:off x="64272" y="3439712"/>
            <a:ext cx="4442645" cy="3314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8527" t="13148" r="27785" b="9605"/>
          <a:stretch/>
        </p:blipFill>
        <p:spPr>
          <a:xfrm>
            <a:off x="4646834" y="3447632"/>
            <a:ext cx="4435502" cy="336239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646835" y="2132857"/>
            <a:ext cx="4449106" cy="929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914400" y="535786"/>
            <a:ext cx="7998668" cy="507313"/>
          </a:xfrm>
        </p:spPr>
        <p:txBody>
          <a:bodyPr/>
          <a:lstStyle/>
          <a:p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повышению объективности проведения ВПР в общеобразовательных организациях </a:t>
            </a:r>
            <a:endParaRPr lang="ru-RU" alt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766" y="1164684"/>
            <a:ext cx="8684468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ВПР-2019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указанным маркерам объективности результатов ВПР;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ВПР-2019 на методических объединениях учителей и принятие управленческих решений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групп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учителей-предметников);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функционирования внутренней системы оценки качества образования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Объективное оценивание освоения обучающимися ООП;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ВПР в соответствии с Порядком (в том числе - кадровое обеспечение проведения ВПР, общественное наблюдение, независимая комиссия по проверке и т.д.);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«горячей линии» по вопросам подготовки и проведения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ВПР-2020;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о проведении мероприятий на официальных сайтах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родительских собраний во вопросам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ВПР-2020 (не «пугать» родителей и детей);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сопровождения процедур подготовки и проведения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ВПР-2020. </a:t>
            </a:r>
          </a:p>
          <a:p>
            <a:endParaRPr lang="ru-RU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4136" y="6134862"/>
            <a:ext cx="8229600" cy="415987"/>
          </a:xfrm>
        </p:spPr>
        <p:txBody>
          <a:bodyPr/>
          <a:lstStyle/>
          <a:p>
            <a:pPr marL="0" indent="0" algn="r">
              <a:buNone/>
            </a:pP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9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1259632" y="591530"/>
            <a:ext cx="7258000" cy="686899"/>
          </a:xfrm>
        </p:spPr>
        <p:txBody>
          <a:bodyPr/>
          <a:lstStyle/>
          <a:p>
            <a:r>
              <a:rPr lang="ru-RU" sz="1800" b="1" i="1" dirty="0">
                <a:solidFill>
                  <a:srgbClr val="C00000"/>
                </a:solidFill>
              </a:rPr>
              <a:t>Рейтинг </a:t>
            </a:r>
            <a:r>
              <a:rPr lang="ru-RU" sz="1800" b="1" i="1" dirty="0" smtClean="0">
                <a:solidFill>
                  <a:srgbClr val="C00000"/>
                </a:solidFill>
              </a:rPr>
              <a:t>ХМАО-Югры по </a:t>
            </a:r>
            <a:r>
              <a:rPr lang="ru-RU" sz="1800" b="1" i="1" dirty="0">
                <a:solidFill>
                  <a:srgbClr val="C00000"/>
                </a:solidFill>
              </a:rPr>
              <a:t>критериям эффективности механизмов управления качеством образовательных результатов. </a:t>
            </a:r>
            <a:endParaRPr lang="ru-RU" alt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5909" y="5635045"/>
            <a:ext cx="8229600" cy="41598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механизмов управления качеством образовательных результатов в субъекте: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2019 году  - 5 место в РФ 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8596" t="18025" r="27261" b="4739"/>
          <a:stretch/>
        </p:blipFill>
        <p:spPr>
          <a:xfrm>
            <a:off x="399852" y="1336896"/>
            <a:ext cx="8332182" cy="439636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956376" y="4797152"/>
            <a:ext cx="40740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результатов любых оценочных процедур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диагностировать, если есть проблемы в обучении у школьника или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педагога, директора и т.д. По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проходить методическая работа по тем пробелам, которые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выявляются.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9605" t="35866" r="25041" b="18430"/>
          <a:stretch/>
        </p:blipFill>
        <p:spPr>
          <a:xfrm>
            <a:off x="35496" y="4387618"/>
            <a:ext cx="4398982" cy="232458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7479" t="16147" r="32006" b="24113"/>
          <a:stretch/>
        </p:blipFill>
        <p:spPr>
          <a:xfrm>
            <a:off x="4845629" y="4387618"/>
            <a:ext cx="4248472" cy="23245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8497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199963"/>
              </p:ext>
            </p:extLst>
          </p:nvPr>
        </p:nvGraphicFramePr>
        <p:xfrm>
          <a:off x="539552" y="1340768"/>
          <a:ext cx="8352927" cy="4988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84309"/>
                <a:gridCol w="2784309"/>
                <a:gridCol w="2784309"/>
              </a:tblGrid>
              <a:tr h="1488165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ОО, имеющих низкие образовательные результаты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Урай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2018-2019 – нет</a:t>
                      </a:r>
                    </a:p>
                    <a:p>
                      <a:pPr algn="ctr"/>
                      <a:r>
                        <a:rPr lang="ru-RU" b="1" dirty="0" smtClean="0"/>
                        <a:t>2019-2020 - будет новый мониторинг</a:t>
                      </a:r>
                      <a:endParaRPr lang="ru-RU" b="1" dirty="0"/>
                    </a:p>
                  </a:txBody>
                  <a:tcPr/>
                </a:tc>
              </a:tr>
              <a:tr h="1488165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ОО, имеющих стабильно высокие результаты обучения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Урай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2018-2019 – нет</a:t>
                      </a:r>
                    </a:p>
                    <a:p>
                      <a:pPr algn="ctr"/>
                      <a:r>
                        <a:rPr lang="ru-RU" b="1" dirty="0" smtClean="0"/>
                        <a:t>2019-2020 - будет новый мониторинг</a:t>
                      </a:r>
                      <a:endParaRPr lang="ru-RU" b="1" dirty="0"/>
                    </a:p>
                  </a:txBody>
                  <a:tcPr/>
                </a:tc>
              </a:tr>
              <a:tr h="1488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ОО, имеющие признаки необъективности результатов ВПР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rgbClr val="C00000"/>
                          </a:solidFill>
                        </a:rPr>
                        <a:t>Урай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2016-2017 - 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Есть/1школа/16,6%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2017-2018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–</a:t>
                      </a:r>
                      <a:r>
                        <a:rPr lang="ru-RU" b="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b="0" i="1" baseline="0" dirty="0" smtClean="0">
                          <a:solidFill>
                            <a:srgbClr val="C00000"/>
                          </a:solidFill>
                        </a:rPr>
                        <a:t>Нет/не принимали участие </a:t>
                      </a:r>
                      <a:endParaRPr lang="ru-RU" b="0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2018-2019 - </a:t>
                      </a:r>
                      <a:r>
                        <a:rPr lang="ru-RU" b="1" i="1" dirty="0" smtClean="0">
                          <a:solidFill>
                            <a:srgbClr val="C00000"/>
                          </a:solidFill>
                        </a:rPr>
                        <a:t>Есть/1школа/16,6%</a:t>
                      </a:r>
                      <a:endParaRPr lang="ru-RU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0916" y="660580"/>
            <a:ext cx="7611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 ОО по итогам ВПР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45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466925"/>
            <a:ext cx="6677744" cy="385545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ОО, имеющие признаки необъективности результатов ВПР</a:t>
            </a:r>
            <a:endPara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7871" t="22640" r="26533" b="8430"/>
          <a:stretch/>
        </p:blipFill>
        <p:spPr>
          <a:xfrm>
            <a:off x="1085404" y="923534"/>
            <a:ext cx="7890296" cy="580860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131398" y="2564904"/>
            <a:ext cx="56028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2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522" y="908720"/>
            <a:ext cx="87589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завышенные значения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балла ВПР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в 4, 5 классе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(выше среднего по региону, при этом школа не является лицеем или гимназией с углубленным изучением данных предметов, и полученные результаты не подтверждаются высокими баллами по итогам ГИА у выпускников); 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завышенные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балла ВПР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 в 4, 5 классе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(выше среднего по региону, при этом школа не является лицеем или гимназией с углубленным изучением данных предметов, и полученные результаты не подтверждаются высокими баллами по итогам ГИА у выпускников); </a:t>
            </a:r>
            <a:endParaRPr lang="ru-RU" sz="1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результатов ВПР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в 4, 5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классе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школьных отметок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ВПР по математике в 4, 5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школьных отметок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изменение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(возрастание либо падение)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2018 к 2019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(соседние параллели) от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класса к 5 классу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языку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(возрастание либо падение)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2018 к 2019 году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(соседние параллели)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5 класса к 6 классу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русскому языку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результатов (возрастание либо падение)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2018 к 2019 году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(соседние параллели)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класса к 5 классу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резкое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(возрастание либо падение)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2018 к 2019 году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(соседние параллели) от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класса к 6 классу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математике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анализировались средние проценты выполнения каждого задания учащимися: </a:t>
            </a:r>
            <a:endParaRPr lang="ru-RU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базовые задания выполняются хуже, чем в среднем по региону, а сложные лучше,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свидетельствовать, что участникам ВПР помогли справиться с более сложными заданиями </a:t>
            </a:r>
            <a:r>
              <a:rPr lang="ru-RU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57376"/>
            <a:ext cx="7668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Маркеры комплексного анализа ВПР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89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7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4136" y="6134862"/>
            <a:ext cx="8229600" cy="415987"/>
          </a:xfrm>
        </p:spPr>
        <p:txBody>
          <a:bodyPr/>
          <a:lstStyle/>
          <a:p>
            <a:pPr marL="0" indent="0" algn="r">
              <a:buNone/>
            </a:pP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4705" t="7031" r="13397" b="17672"/>
          <a:stretch/>
        </p:blipFill>
        <p:spPr>
          <a:xfrm>
            <a:off x="133796" y="1066800"/>
            <a:ext cx="8559467" cy="56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9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Documents and Settings\ZNUO\Рабочий стол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27713"/>
            <a:ext cx="990600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Picture" r:id="rId4" imgW="639392" imgH="735645" progId="Word.Picture.8">
                  <p:embed/>
                </p:oleObj>
              </mc:Choice>
              <mc:Fallback>
                <p:oleObj name="Picture" r:id="rId4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39552" y="439706"/>
            <a:ext cx="8229600" cy="41598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 результатами ВПР</a:t>
            </a:r>
            <a:endParaRPr lang="ru-RU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9035" t="32763" r="26810" b="19245"/>
          <a:stretch/>
        </p:blipFill>
        <p:spPr>
          <a:xfrm>
            <a:off x="2063180" y="806916"/>
            <a:ext cx="5017640" cy="2345946"/>
          </a:xfrm>
          <a:prstGeom prst="rect">
            <a:avLst/>
          </a:prstGeom>
        </p:spPr>
      </p:pic>
      <p:pic>
        <p:nvPicPr>
          <p:cNvPr id="10" name="Объект 8"/>
          <p:cNvPicPr>
            <a:picLocks noChangeAspect="1"/>
          </p:cNvPicPr>
          <p:nvPr/>
        </p:nvPicPr>
        <p:blipFill rotWithShape="1">
          <a:blip r:embed="rId7"/>
          <a:srcRect l="10846" t="10138" r="36880" b="44242"/>
          <a:stretch/>
        </p:blipFill>
        <p:spPr bwMode="auto">
          <a:xfrm>
            <a:off x="4572000" y="3152862"/>
            <a:ext cx="4522117" cy="36798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15213" t="10871" r="13773" b="7463"/>
          <a:stretch/>
        </p:blipFill>
        <p:spPr>
          <a:xfrm>
            <a:off x="72784" y="3162254"/>
            <a:ext cx="4449333" cy="367981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19665" y="3746905"/>
            <a:ext cx="2149287" cy="283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4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Объект 2"/>
          <p:cNvGraphicFramePr>
            <a:graphicFrameLocks noChangeAspect="1"/>
          </p:cNvGraphicFramePr>
          <p:nvPr/>
        </p:nvGraphicFramePr>
        <p:xfrm>
          <a:off x="228600" y="228600"/>
          <a:ext cx="685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Picture" r:id="rId3" imgW="639392" imgH="735645" progId="Word.Picture.8">
                  <p:embed/>
                </p:oleObj>
              </mc:Choice>
              <mc:Fallback>
                <p:oleObj name="Picture" r:id="rId3" imgW="639392" imgH="735645" progId="Word.Picture.8">
                  <p:embed/>
                  <p:pic>
                    <p:nvPicPr>
                      <p:cNvPr id="18435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685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66676"/>
            <a:ext cx="6613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образования и молодежной политики администрации города Урай</a:t>
            </a:r>
          </a:p>
        </p:txBody>
      </p:sp>
      <p:sp>
        <p:nvSpPr>
          <p:cNvPr id="18437" name="Заголовок 5"/>
          <p:cNvSpPr>
            <a:spLocks noGrp="1"/>
          </p:cNvSpPr>
          <p:nvPr>
            <p:ph type="title"/>
          </p:nvPr>
        </p:nvSpPr>
        <p:spPr>
          <a:xfrm>
            <a:off x="395536" y="2258399"/>
            <a:ext cx="8686800" cy="1143000"/>
          </a:xfrm>
        </p:spPr>
        <p:txBody>
          <a:bodyPr/>
          <a:lstStyle/>
          <a:p>
            <a:endParaRPr lang="ru-RU" alt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231" t="13360" r="6247" b="8681"/>
          <a:stretch/>
        </p:blipFill>
        <p:spPr>
          <a:xfrm>
            <a:off x="1115616" y="476672"/>
            <a:ext cx="7871793" cy="446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11246" t="27731" r="30091" b="29604"/>
          <a:stretch/>
        </p:blipFill>
        <p:spPr>
          <a:xfrm>
            <a:off x="216189" y="5007222"/>
            <a:ext cx="4571836" cy="17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661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Оформление по умолчанию</vt:lpstr>
      <vt:lpstr>Picture</vt:lpstr>
      <vt:lpstr>Объективность оценки образовательных результатов как ресурс повышения качества общего образования</vt:lpstr>
      <vt:lpstr>Рейтинг ХМАО-Югры по критериям эффективности механизмов управления качеством образовательных результатов. </vt:lpstr>
      <vt:lpstr>Объективность результатов любых оценочных процедур позволяют диагностировать, если есть проблемы в обучении у школьника или в работе педагога, директора и т.д. По итогам должна проходить методическая работа по тем пробелам, которые выявляются.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повышению объективности проведения ВПР в общеобразовательных организациях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обучающихся, имевшие риск получить неудовлетворительные результаты более чем по двум предметам на ГИА-9, по состоянию на 15.01.2018</dc:title>
  <dc:creator>111</dc:creator>
  <cp:lastModifiedBy>Светлана Валерьевна Ершова</cp:lastModifiedBy>
  <cp:revision>53</cp:revision>
  <cp:lastPrinted>2019-11-17T17:41:43Z</cp:lastPrinted>
  <dcterms:created xsi:type="dcterms:W3CDTF">2018-11-08T09:29:34Z</dcterms:created>
  <dcterms:modified xsi:type="dcterms:W3CDTF">2019-11-18T03:58:42Z</dcterms:modified>
</cp:coreProperties>
</file>