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83" r:id="rId3"/>
    <p:sldId id="284" r:id="rId4"/>
    <p:sldId id="301" r:id="rId5"/>
    <p:sldId id="285" r:id="rId6"/>
    <p:sldId id="302" r:id="rId7"/>
    <p:sldId id="286" r:id="rId8"/>
    <p:sldId id="306" r:id="rId9"/>
    <p:sldId id="287" r:id="rId10"/>
    <p:sldId id="303" r:id="rId11"/>
    <p:sldId id="304" r:id="rId12"/>
    <p:sldId id="305" r:id="rId13"/>
    <p:sldId id="3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98D2E-F9A1-49CC-A01F-BB779381DC59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6A418-9686-4E57-B6B3-B15A10C376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обучающихся по общеобразовательным программам основного общего и среднего общего образования по предмету «обществознание»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Иванова А.С., </a:t>
            </a:r>
          </a:p>
          <a:p>
            <a:r>
              <a:rPr lang="ru-RU" dirty="0" smtClean="0"/>
              <a:t>председатель ГМО </a:t>
            </a:r>
          </a:p>
          <a:p>
            <a:r>
              <a:rPr lang="ru-RU" dirty="0" smtClean="0"/>
              <a:t>истории и обществознания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56084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 результатов ОГЭ по обществознанию в разрезе по МОУО, ОО, подведомственных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ДОиМП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ХМАО - Югры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3658"/>
              </p:ext>
            </p:extLst>
          </p:nvPr>
        </p:nvGraphicFramePr>
        <p:xfrm>
          <a:off x="251519" y="1916831"/>
          <a:ext cx="8712967" cy="4629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164">
                  <a:extLst>
                    <a:ext uri="{9D8B030D-6E8A-4147-A177-3AD203B41FA5}">
                      <a16:colId xmlns:a16="http://schemas.microsoft.com/office/drawing/2014/main" val="2345799113"/>
                    </a:ext>
                  </a:extLst>
                </a:gridCol>
                <a:gridCol w="721150">
                  <a:extLst>
                    <a:ext uri="{9D8B030D-6E8A-4147-A177-3AD203B41FA5}">
                      <a16:colId xmlns:a16="http://schemas.microsoft.com/office/drawing/2014/main" val="4065520457"/>
                    </a:ext>
                  </a:extLst>
                </a:gridCol>
                <a:gridCol w="485992">
                  <a:extLst>
                    <a:ext uri="{9D8B030D-6E8A-4147-A177-3AD203B41FA5}">
                      <a16:colId xmlns:a16="http://schemas.microsoft.com/office/drawing/2014/main" val="2302556360"/>
                    </a:ext>
                  </a:extLst>
                </a:gridCol>
                <a:gridCol w="485992">
                  <a:extLst>
                    <a:ext uri="{9D8B030D-6E8A-4147-A177-3AD203B41FA5}">
                      <a16:colId xmlns:a16="http://schemas.microsoft.com/office/drawing/2014/main" val="3149092060"/>
                    </a:ext>
                  </a:extLst>
                </a:gridCol>
                <a:gridCol w="538248">
                  <a:extLst>
                    <a:ext uri="{9D8B030D-6E8A-4147-A177-3AD203B41FA5}">
                      <a16:colId xmlns:a16="http://schemas.microsoft.com/office/drawing/2014/main" val="602721519"/>
                    </a:ext>
                  </a:extLst>
                </a:gridCol>
                <a:gridCol w="538248">
                  <a:extLst>
                    <a:ext uri="{9D8B030D-6E8A-4147-A177-3AD203B41FA5}">
                      <a16:colId xmlns:a16="http://schemas.microsoft.com/office/drawing/2014/main" val="1024246719"/>
                    </a:ext>
                  </a:extLst>
                </a:gridCol>
                <a:gridCol w="538248">
                  <a:extLst>
                    <a:ext uri="{9D8B030D-6E8A-4147-A177-3AD203B41FA5}">
                      <a16:colId xmlns:a16="http://schemas.microsoft.com/office/drawing/2014/main" val="3387252855"/>
                    </a:ext>
                  </a:extLst>
                </a:gridCol>
                <a:gridCol w="538248">
                  <a:extLst>
                    <a:ext uri="{9D8B030D-6E8A-4147-A177-3AD203B41FA5}">
                      <a16:colId xmlns:a16="http://schemas.microsoft.com/office/drawing/2014/main" val="2562493589"/>
                    </a:ext>
                  </a:extLst>
                </a:gridCol>
                <a:gridCol w="485992">
                  <a:extLst>
                    <a:ext uri="{9D8B030D-6E8A-4147-A177-3AD203B41FA5}">
                      <a16:colId xmlns:a16="http://schemas.microsoft.com/office/drawing/2014/main" val="966043375"/>
                    </a:ext>
                  </a:extLst>
                </a:gridCol>
                <a:gridCol w="485992">
                  <a:extLst>
                    <a:ext uri="{9D8B030D-6E8A-4147-A177-3AD203B41FA5}">
                      <a16:colId xmlns:a16="http://schemas.microsoft.com/office/drawing/2014/main" val="4209828426"/>
                    </a:ext>
                  </a:extLst>
                </a:gridCol>
                <a:gridCol w="607925">
                  <a:extLst>
                    <a:ext uri="{9D8B030D-6E8A-4147-A177-3AD203B41FA5}">
                      <a16:colId xmlns:a16="http://schemas.microsoft.com/office/drawing/2014/main" val="1057728958"/>
                    </a:ext>
                  </a:extLst>
                </a:gridCol>
                <a:gridCol w="799535">
                  <a:extLst>
                    <a:ext uri="{9D8B030D-6E8A-4147-A177-3AD203B41FA5}">
                      <a16:colId xmlns:a16="http://schemas.microsoft.com/office/drawing/2014/main" val="1779611524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685759472"/>
                    </a:ext>
                  </a:extLst>
                </a:gridCol>
                <a:gridCol w="174146">
                  <a:extLst>
                    <a:ext uri="{9D8B030D-6E8A-4147-A177-3AD203B41FA5}">
                      <a16:colId xmlns:a16="http://schemas.microsoft.com/office/drawing/2014/main" val="491459011"/>
                    </a:ext>
                  </a:extLst>
                </a:gridCol>
              </a:tblGrid>
              <a:tr h="1519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Муниципальное образование/ОО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участников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«2»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«3»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«4»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«5»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Качество знаний (%)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Общая успеваемость (%)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Средняя отметка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Средний тестовый балл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extLst>
                  <a:ext uri="{0D108BD9-81ED-4DB2-BD59-A6C34878D82A}">
                    <a16:rowId xmlns:a16="http://schemas.microsoft.com/office/drawing/2014/main" val="3759133087"/>
                  </a:ext>
                </a:extLst>
              </a:tr>
              <a:tr h="2735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чел.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чел.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чел.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чел.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78530"/>
                  </a:ext>
                </a:extLst>
              </a:tr>
              <a:tr h="98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г. Урай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45,64%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3,02%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48,66%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98,66%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extLst>
                  <a:ext uri="{0D108BD9-81ED-4DB2-BD59-A6C34878D82A}">
                    <a16:rowId xmlns:a16="http://schemas.microsoft.com/office/drawing/2014/main" val="2756671323"/>
                  </a:ext>
                </a:extLst>
              </a:tr>
              <a:tr h="759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по автономному округу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10671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2,06%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47,42%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4871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45,65%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4,87%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50,52%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97,94%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24,51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6" marR="63656" marT="0" marB="0" anchor="ctr"/>
                </a:tc>
                <a:extLst>
                  <a:ext uri="{0D108BD9-81ED-4DB2-BD59-A6C34878D82A}">
                    <a16:rowId xmlns:a16="http://schemas.microsoft.com/office/drawing/2014/main" val="129551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7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6064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1125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Решаемость заданий контрольных измерительных материалов основного государственного экзамена по 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обществознанию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2019 году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18077"/>
              </p:ext>
            </p:extLst>
          </p:nvPr>
        </p:nvGraphicFramePr>
        <p:xfrm>
          <a:off x="457200" y="1700811"/>
          <a:ext cx="8229600" cy="2511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350">
                  <a:extLst>
                    <a:ext uri="{9D8B030D-6E8A-4147-A177-3AD203B41FA5}">
                      <a16:colId xmlns:a16="http://schemas.microsoft.com/office/drawing/2014/main" val="399554319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7827207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402154503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902711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12952899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4197207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3441842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01796554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64526181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77155252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5887307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41899115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22097683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95207932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8930586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587098401"/>
                    </a:ext>
                  </a:extLst>
                </a:gridCol>
              </a:tblGrid>
              <a:tr h="1194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Задание (критерий)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62653"/>
                  </a:ext>
                </a:extLst>
              </a:tr>
              <a:tr h="438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9502413"/>
                  </a:ext>
                </a:extLst>
              </a:tr>
              <a:tr h="11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8,54%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15,30%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22,85%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5,68%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959360"/>
                  </a:ext>
                </a:extLst>
              </a:tr>
              <a:tr h="11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77,15%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5442633"/>
                  </a:ext>
                </a:extLst>
              </a:tr>
              <a:tr h="11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7461071"/>
                  </a:ext>
                </a:extLst>
              </a:tr>
              <a:tr h="11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739387"/>
                  </a:ext>
                </a:extLst>
              </a:tr>
              <a:tr h="332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справились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84,95%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83,39%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65,47%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60,44%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524076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160650"/>
              </p:ext>
            </p:extLst>
          </p:nvPr>
        </p:nvGraphicFramePr>
        <p:xfrm>
          <a:off x="457201" y="4077071"/>
          <a:ext cx="8229598" cy="2739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094">
                  <a:extLst>
                    <a:ext uri="{9D8B030D-6E8A-4147-A177-3AD203B41FA5}">
                      <a16:colId xmlns:a16="http://schemas.microsoft.com/office/drawing/2014/main" val="349469177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5329387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41716847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40251711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130626880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4253096811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53658177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15368991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442708045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3351802620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209900018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14548524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10003483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90158924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1653904946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1681182069"/>
                    </a:ext>
                  </a:extLst>
                </a:gridCol>
                <a:gridCol w="484094">
                  <a:extLst>
                    <a:ext uri="{9D8B030D-6E8A-4147-A177-3AD203B41FA5}">
                      <a16:colId xmlns:a16="http://schemas.microsoft.com/office/drawing/2014/main" val="296485771"/>
                    </a:ext>
                  </a:extLst>
                </a:gridCol>
              </a:tblGrid>
              <a:tr h="1459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Задание (критерий)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18299"/>
                  </a:ext>
                </a:extLst>
              </a:tr>
              <a:tr h="610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1439509"/>
                  </a:ext>
                </a:extLst>
              </a:tr>
              <a:tr h="268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38,86%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46,90%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36,98%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41,72%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166920"/>
                  </a:ext>
                </a:extLst>
              </a:tr>
              <a:tr h="268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63,02%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34,59%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73,97%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9654167"/>
                  </a:ext>
                </a:extLst>
              </a:tr>
              <a:tr h="268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31,46%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40,45%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37,11%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30,06%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31027"/>
                  </a:ext>
                </a:extLst>
              </a:tr>
              <a:tr h="14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6,37%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1466916"/>
                  </a:ext>
                </a:extLst>
              </a:tr>
              <a:tr h="451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справились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63,02%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34,59%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73,97%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87,24%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63,50%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58,28%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71,15%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54,69%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97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17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00212"/>
            <a:ext cx="756084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1125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Задачи, стаявшие на этот учебный год:</a:t>
            </a:r>
          </a:p>
          <a:p>
            <a:pPr marL="342900" lvl="0" indent="-342900" algn="just">
              <a:spcAft>
                <a:spcPts val="1125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Обратить внимание на изменение задании, в связи с переходом на новые ФГОС 9 класс</a:t>
            </a:r>
          </a:p>
          <a:p>
            <a:pPr marL="342900" lvl="0" indent="-342900" algn="just">
              <a:spcAft>
                <a:spcPts val="1125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Уделить внимание тем проблемным заданиям, по которым были допущены ошибки в прошлом учебном году</a:t>
            </a:r>
          </a:p>
          <a:p>
            <a:pPr marL="342900" lvl="0" indent="-342900" algn="just">
              <a:spcAft>
                <a:spcPts val="1125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Компенсировать нехватку подготовительных занятии за счет внеурочной и консультативной деятельности</a:t>
            </a:r>
          </a:p>
          <a:p>
            <a:pPr marL="342900" lvl="0" indent="-342900" algn="just">
              <a:spcAft>
                <a:spcPts val="1125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обстановку мотивации учащихся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1125"/>
              </a:spcAft>
              <a:buFont typeface="+mj-lt"/>
              <a:buAutoNum type="arabicPeriod"/>
            </a:pP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участниками «зоны риска».</a:t>
            </a:r>
            <a:endParaRPr lang="ru-RU" altLang="ru-RU" sz="2400" dirty="0"/>
          </a:p>
          <a:p>
            <a:pPr marL="342900" lvl="0" indent="-342900" algn="just">
              <a:spcAft>
                <a:spcPts val="1125"/>
              </a:spcAft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78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5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учащихся для сдачи ЕГЭ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2883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2017-2018 учебный год для сдачи ЕГЭ по обществознанию выбрало по г.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Ураю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39, 8 % (за 2016-2017 учебный год – 45, 7). За 2018-2019 учебный год -49, 3%.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2197381"/>
            <a:ext cx="7560840" cy="376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2017-2018 учебный год, то увидим, что общая успеваемость составила всего 80,7%. Минимальный порог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 балла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преодолели 17 человек (в 2017 году -   не преодолели 6 выпускников), Средний балл по сравнению с предыдущим годом снизился на 3 балла. Средний балл по ХМАО – 53, 9.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- 53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09212"/>
              </p:ext>
            </p:extLst>
          </p:nvPr>
        </p:nvGraphicFramePr>
        <p:xfrm>
          <a:off x="836613" y="764705"/>
          <a:ext cx="7551811" cy="5499432"/>
        </p:xfrm>
        <a:graphic>
          <a:graphicData uri="http://schemas.openxmlformats.org/drawingml/2006/table">
            <a:tbl>
              <a:tblPr/>
              <a:tblGrid>
                <a:gridCol w="503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45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437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сдававших экзамен (чел.)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экзаменов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Освоили     стандарт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освоили стандарт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 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году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2018 году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уч-ся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уч-ся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базовая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186+1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1ЕГЭ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ГВЭ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220+1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 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80.7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9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748" marR="637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82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91683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2018-2019 учебном году из сдающих 111 учащихся не преодолело порог 12 учащихся, что составило 10,9 %. Средний балл увеличился на 6 баллов. Средний балл по г.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Урай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59, по ХМАО – 53, 57. Общая успеваемость составила 99 учащихся, или 89,1 %.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ЕГЭ по обществознанию за 3 года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35018"/>
              </p:ext>
            </p:extLst>
          </p:nvPr>
        </p:nvGraphicFramePr>
        <p:xfrm>
          <a:off x="395537" y="908719"/>
          <a:ext cx="8136902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786">
                  <a:extLst>
                    <a:ext uri="{9D8B030D-6E8A-4147-A177-3AD203B41FA5}">
                      <a16:colId xmlns:a16="http://schemas.microsoft.com/office/drawing/2014/main" val="1566799791"/>
                    </a:ext>
                  </a:extLst>
                </a:gridCol>
                <a:gridCol w="1131372">
                  <a:extLst>
                    <a:ext uri="{9D8B030D-6E8A-4147-A177-3AD203B41FA5}">
                      <a16:colId xmlns:a16="http://schemas.microsoft.com/office/drawing/2014/main" val="1107650254"/>
                    </a:ext>
                  </a:extLst>
                </a:gridCol>
                <a:gridCol w="1131372">
                  <a:extLst>
                    <a:ext uri="{9D8B030D-6E8A-4147-A177-3AD203B41FA5}">
                      <a16:colId xmlns:a16="http://schemas.microsoft.com/office/drawing/2014/main" val="59778346"/>
                    </a:ext>
                  </a:extLst>
                </a:gridCol>
                <a:gridCol w="1131372">
                  <a:extLst>
                    <a:ext uri="{9D8B030D-6E8A-4147-A177-3AD203B41FA5}">
                      <a16:colId xmlns:a16="http://schemas.microsoft.com/office/drawing/2014/main" val="3263807748"/>
                    </a:ext>
                  </a:extLst>
                </a:gridCol>
              </a:tblGrid>
              <a:tr h="664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Параметры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640941"/>
                  </a:ext>
                </a:extLst>
              </a:tr>
              <a:tr h="140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сдававших выпускников текущего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(45,7%)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(39,8%)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(49,3)%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5963360"/>
                  </a:ext>
                </a:extLst>
              </a:tr>
              <a:tr h="140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Общая успеваемость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(93,9%)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(80,7%)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(89,1%)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022020"/>
                  </a:ext>
                </a:extLst>
              </a:tr>
              <a:tr h="140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Количество выпускников, не преодолевших минимального порога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(6,1)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(19,3)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(10,9%)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6566227"/>
                  </a:ext>
                </a:extLst>
              </a:tr>
              <a:tr h="664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6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2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496944" cy="5906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620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ошибок в ЕГЭ по обществознанию в 2019 году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Плохо выполнены задания по теме «Право):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(выбор правильных ответов из нескольких),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(задание на соответствие) 20 и 10% выполнения соответственно.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 выбором ответов) по теме «Экономика» выполнено правильно на 40%.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 (выбор правильных ответов из нескольких) по теме «Человек и общество», задание 9 (выбор правильных ответов из нескольких) по теме «Экономика», Задание 14 (на соответствие) по теме «Политика» задание 20 (вставить пропущенные слова в тексте) выполнили правильно 50% учеников.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справляются учащиеся с выполнением заданий 2 части (с развернутым ответом).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24 (по тексту) и 25 (раскрыть смысл понятия) правильно выполнили 10% учащихся.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выполняют, либо имеют ошибки в заданиях 26 (привести примеры) и 28 (составить план по теме)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27 (задание-задача) выполнено на 20%.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22 и 23 (по тексту) выполнили 40% учащихся.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плохо написали эссе (задание 29).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21149"/>
              </p:ext>
            </p:extLst>
          </p:nvPr>
        </p:nvGraphicFramePr>
        <p:xfrm>
          <a:off x="467543" y="1340925"/>
          <a:ext cx="8352928" cy="4732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608">
                  <a:extLst>
                    <a:ext uri="{9D8B030D-6E8A-4147-A177-3AD203B41FA5}">
                      <a16:colId xmlns:a16="http://schemas.microsoft.com/office/drawing/2014/main" val="3390584406"/>
                    </a:ext>
                  </a:extLst>
                </a:gridCol>
                <a:gridCol w="1260262">
                  <a:extLst>
                    <a:ext uri="{9D8B030D-6E8A-4147-A177-3AD203B41FA5}">
                      <a16:colId xmlns:a16="http://schemas.microsoft.com/office/drawing/2014/main" val="224617372"/>
                    </a:ext>
                  </a:extLst>
                </a:gridCol>
                <a:gridCol w="731608">
                  <a:extLst>
                    <a:ext uri="{9D8B030D-6E8A-4147-A177-3AD203B41FA5}">
                      <a16:colId xmlns:a16="http://schemas.microsoft.com/office/drawing/2014/main" val="3114549081"/>
                    </a:ext>
                  </a:extLst>
                </a:gridCol>
                <a:gridCol w="876456">
                  <a:extLst>
                    <a:ext uri="{9D8B030D-6E8A-4147-A177-3AD203B41FA5}">
                      <a16:colId xmlns:a16="http://schemas.microsoft.com/office/drawing/2014/main" val="562660614"/>
                    </a:ext>
                  </a:extLst>
                </a:gridCol>
                <a:gridCol w="1443574">
                  <a:extLst>
                    <a:ext uri="{9D8B030D-6E8A-4147-A177-3AD203B41FA5}">
                      <a16:colId xmlns:a16="http://schemas.microsoft.com/office/drawing/2014/main" val="242826110"/>
                    </a:ext>
                  </a:extLst>
                </a:gridCol>
                <a:gridCol w="1443574">
                  <a:extLst>
                    <a:ext uri="{9D8B030D-6E8A-4147-A177-3AD203B41FA5}">
                      <a16:colId xmlns:a16="http://schemas.microsoft.com/office/drawing/2014/main" val="3961645753"/>
                    </a:ext>
                  </a:extLst>
                </a:gridCol>
                <a:gridCol w="932923">
                  <a:extLst>
                    <a:ext uri="{9D8B030D-6E8A-4147-A177-3AD203B41FA5}">
                      <a16:colId xmlns:a16="http://schemas.microsoft.com/office/drawing/2014/main" val="2744317736"/>
                    </a:ext>
                  </a:extLst>
                </a:gridCol>
                <a:gridCol w="932923">
                  <a:extLst>
                    <a:ext uri="{9D8B030D-6E8A-4147-A177-3AD203B41FA5}">
                      <a16:colId xmlns:a16="http://schemas.microsoft.com/office/drawing/2014/main" val="2295275483"/>
                    </a:ext>
                  </a:extLst>
                </a:gridCol>
              </a:tblGrid>
              <a:tr h="102407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выпускников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преодолели минимальный порог 42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93344"/>
                  </a:ext>
                </a:extLst>
              </a:tr>
              <a:tr h="25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515582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275581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36941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958592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159738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327757"/>
                  </a:ext>
                </a:extLst>
              </a:tr>
              <a:tr h="512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27281"/>
                  </a:ext>
                </a:extLst>
              </a:tr>
              <a:tr h="2560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61194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1187623" y="264973"/>
            <a:ext cx="669674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экзамена по обществознанию в 2019 году (в разрезе школ)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.Итоги ГИА 9 за 2017-2018 учебный год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49063"/>
              </p:ext>
            </p:extLst>
          </p:nvPr>
        </p:nvGraphicFramePr>
        <p:xfrm>
          <a:off x="457197" y="2348880"/>
          <a:ext cx="8229606" cy="2661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829">
                  <a:extLst>
                    <a:ext uri="{9D8B030D-6E8A-4147-A177-3AD203B41FA5}">
                      <a16:colId xmlns:a16="http://schemas.microsoft.com/office/drawing/2014/main" val="301349594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73823530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968603431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043203520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99446342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409870478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56897458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16411220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12057405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229303447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480918415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277682661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56680542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56798415"/>
                    </a:ext>
                  </a:extLst>
                </a:gridCol>
              </a:tblGrid>
              <a:tr h="3572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Муниципальное 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участников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Общая успеваемость 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Качество знаний 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Средняя отметка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первичный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821715"/>
                  </a:ext>
                </a:extLst>
              </a:tr>
              <a:tr h="164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чел.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чел.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262150"/>
                  </a:ext>
                </a:extLst>
              </a:tr>
              <a:tr h="657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г. Урай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97,28%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42,07%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135624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959</TotalTime>
  <Words>1170</Words>
  <Application>Microsoft Office PowerPoint</Application>
  <PresentationFormat>Экран (4:3)</PresentationFormat>
  <Paragraphs>539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Поток</vt:lpstr>
      <vt:lpstr>Качество подготовки обучающихся по общеобразовательным программам основного общего и среднего общего образования по предмету «обществознание»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11 кл.</dc:title>
  <dc:creator>Kolja</dc:creator>
  <cp:lastModifiedBy>Анюта</cp:lastModifiedBy>
  <cp:revision>80</cp:revision>
  <dcterms:created xsi:type="dcterms:W3CDTF">2010-05-29T12:03:24Z</dcterms:created>
  <dcterms:modified xsi:type="dcterms:W3CDTF">2019-11-11T04:13:12Z</dcterms:modified>
</cp:coreProperties>
</file>