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6" r:id="rId10"/>
    <p:sldId id="268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txBody>
          <a:bodyPr/>
          <a:lstStyle/>
          <a:p>
            <a:r>
              <a:rPr lang="ru-RU" dirty="0" smtClean="0"/>
              <a:t>Русский язык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428868"/>
            <a:ext cx="7929618" cy="328614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Реализация мер по повышению качества образовательных результатов и  образовательной деятельности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714488"/>
            <a:ext cx="871543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Провести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диагностику уровня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предметных результатов по группам умений с использованием контрольных измерительных материалов, включающих задания базового и повышенного уровней (с формулировкой краткого и развёрнутого ответов).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Запланировать участие учителей русского языка в семинарах,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вебинарах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АУ «Институт развития образования»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ХМАО-Югры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ФГБНУ ФИПИ, в курсах повышения квалификации, проводимых АУ «Институт развития образования»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ХМАО-Югры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57224" y="214291"/>
            <a:ext cx="7772400" cy="100013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НЕОБХОДИМО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00042"/>
            <a:ext cx="8572560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Требования, предъявляемые к подготовке обучающихся для выполнения заданий экзаменационной работы по учебному предмету «Русский язык»: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Чёткое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представление об уровне требований КИМ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Спецификация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(структура КИМ, система оценивания отдельных заданий и экзаменационной работы в целом).</a:t>
            </a:r>
          </a:p>
          <a:p>
            <a:pPr marL="457200" indent="-457200" algn="just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Кодификатор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(перечень требований к уровню подготовки).</a:t>
            </a:r>
          </a:p>
          <a:p>
            <a:pPr marL="457200" indent="-457200" algn="just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Демоверсия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(КИМ, критерии оценивания заданий с развернутым ответом).</a:t>
            </a:r>
          </a:p>
          <a:p>
            <a:pPr marL="457200" indent="-457200" algn="just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Правила заполнения бланков ГИА.</a:t>
            </a:r>
          </a:p>
          <a:p>
            <a:pPr algn="just"/>
            <a:r>
              <a:rPr lang="ru-RU" sz="2400" b="1" dirty="0" smtClean="0"/>
              <a:t>5.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Обучение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способам правильного понимания условий каждого задания.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Внимание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нюансах отдельных заданий. </a:t>
            </a:r>
          </a:p>
          <a:p>
            <a:pPr marL="457200" indent="-457200">
              <a:buAutoNum type="arabicPeriod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7513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500174"/>
            <a:ext cx="835824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just"/>
            <a:r>
              <a:rPr lang="ru-RU" smtClean="0"/>
              <a:t>-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Контролировать следование методическим рекомендациям ФГБНУ «ФИПИ» по подготовке обучающихся к ОГЭ и ЕГЭ по русскому языку, использование в работе материалов с сайта ФИПИ (www.fipi.ru): открытый банк заданий по русскому языку, учебно-методические материалы для председателей и членов региональных предметных комиссий по проверке выполнения заданий с развёрнутым ответом экзаменационных работ, методические рекомендации прошлых лет. </a:t>
            </a:r>
          </a:p>
          <a:p>
            <a:pPr algn="just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- Ознакомить родителей (законных представителей) с изменениями, внесёнными в содержание, структуру КИМ, критерии оценивания заданий с развёрнутым ответом.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71472" y="285729"/>
            <a:ext cx="7772400" cy="85725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НЕОБХОДИМО!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9"/>
            <a:ext cx="7772400" cy="857256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Основной  государственный экзамен - 2019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285860"/>
            <a:ext cx="8358246" cy="5072098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участников – 421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Средний тестовый балл – 31,79 (округ – 31,94)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2714620"/>
          <a:ext cx="8143932" cy="36065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5983"/>
                <a:gridCol w="2035983"/>
                <a:gridCol w="2035983"/>
                <a:gridCol w="2035983"/>
              </a:tblGrid>
              <a:tr h="38297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«2»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912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0 -14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15 - 24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25 – 33</a:t>
                      </a:r>
                    </a:p>
                    <a:p>
                      <a:pPr algn="just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(из них не менее </a:t>
                      </a:r>
                    </a:p>
                    <a:p>
                      <a:pPr algn="just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 баллов </a:t>
                      </a:r>
                    </a:p>
                    <a:p>
                      <a:pPr algn="just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 грамотность </a:t>
                      </a:r>
                    </a:p>
                    <a:p>
                      <a:pPr algn="just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 критериям ГК1-ГК4)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34 – 39</a:t>
                      </a:r>
                    </a:p>
                    <a:p>
                      <a:pPr algn="just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(из них не менее </a:t>
                      </a:r>
                    </a:p>
                    <a:p>
                      <a:pPr algn="just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 баллов </a:t>
                      </a:r>
                    </a:p>
                    <a:p>
                      <a:pPr algn="just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 грамотность </a:t>
                      </a:r>
                    </a:p>
                    <a:p>
                      <a:pPr algn="just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 критериям ГК1-ГК4)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119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0, 24%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(1)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7, 6%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(32)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57, 24%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(241)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34, 92%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(147)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9"/>
            <a:ext cx="7772400" cy="71438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Решаемость заданий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00108"/>
            <a:ext cx="9144000" cy="564360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8" y="1428736"/>
          <a:ext cx="8858304" cy="13573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8192"/>
                <a:gridCol w="738192"/>
                <a:gridCol w="738192"/>
                <a:gridCol w="738192"/>
                <a:gridCol w="738192"/>
                <a:gridCol w="738192"/>
                <a:gridCol w="738192"/>
                <a:gridCol w="738192"/>
                <a:gridCol w="738192"/>
                <a:gridCol w="738192"/>
                <a:gridCol w="738192"/>
                <a:gridCol w="738192"/>
              </a:tblGrid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78%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69%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77%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83%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69%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75%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65%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53%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73%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62%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52%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56%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4" y="3571876"/>
          <a:ext cx="8715432" cy="1428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6286"/>
                <a:gridCol w="726286"/>
                <a:gridCol w="726286"/>
                <a:gridCol w="726286"/>
                <a:gridCol w="726286"/>
                <a:gridCol w="726286"/>
                <a:gridCol w="726286"/>
                <a:gridCol w="726286"/>
                <a:gridCol w="726286"/>
                <a:gridCol w="726286"/>
                <a:gridCol w="726286"/>
                <a:gridCol w="726286"/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К1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К2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К3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К4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К5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К6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К7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К8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К9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К10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К11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К12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99%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99%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97%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98%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98%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98%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98%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85%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84%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97%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99%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99%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1"/>
            <a:ext cx="7772400" cy="71438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Затруднения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214422"/>
            <a:ext cx="8786874" cy="542928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397000"/>
          <a:ext cx="8501122" cy="3505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9002"/>
                <a:gridCol w="841196"/>
                <a:gridCol w="70009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65%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Грамматическая основа предложения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53%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Обособленные члены предложения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62%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Грамматическая основа предложения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52%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Пунктуация в сложном союзном предложении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56%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Синтаксис сложноподчинённого предложения с несколькими придаточными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9"/>
            <a:ext cx="7772400" cy="857256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Единый  государственный экзамен - 2019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285860"/>
            <a:ext cx="8358246" cy="5072098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участников – 224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Минимальный порог преодолели – 224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Средний балл - 70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3214686"/>
          <a:ext cx="8143932" cy="23342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5983"/>
                <a:gridCol w="2035983"/>
                <a:gridCol w="2035983"/>
                <a:gridCol w="2035983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 – 60 баллов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61 – 80 баллов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81 – 99 баллов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 баллов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9127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25, 45%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(57)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54, 02%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(121)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20, 54%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(46)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1"/>
            <a:ext cx="7772400" cy="71438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Затруднения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214422"/>
            <a:ext cx="8786874" cy="542928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397000"/>
          <a:ext cx="8501121" cy="475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4380"/>
                <a:gridCol w="967178"/>
                <a:gridCol w="681956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58%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Лексические нормы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37%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Морфологические нормы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56%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Грамматические нормы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44%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Орфографические нормы (приставки)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43%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Орфографические нормы (суффиксы)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27%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Орфографические нормы (суффиксы, окончания)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46%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Орфографические нормы (Н и НН в суффиксах)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58%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Обособленные члены предложения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47%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Пунктуация в сложном предложении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32%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Пунктуационный анализ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39%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Типы речи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53%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Грамматические средства связи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1"/>
            <a:ext cx="7772400" cy="71438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Затруднения задания 27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214422"/>
            <a:ext cx="8786874" cy="542928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2500306"/>
          <a:ext cx="8501121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4380"/>
                <a:gridCol w="967178"/>
                <a:gridCol w="681956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22%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Комментарий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 сформулированной проблеме исходного текста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49%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Точность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выразительность речи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36%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Пунктуационные нормы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47%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Грамматические нормы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50%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Речевые нормы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214422"/>
            <a:ext cx="84296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/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Изучить «Статистико-аналитический отчёт о результатах государственной итоговой аттестации по образовательным программам основного общего образования в Ханты-Мансийском автономном округе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Югре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2019 год», «Статистико-аналитический отчёт о результатах государственной итоговой аттестации по образовательным программам среднего общего образования в Ханты-Мансийском автономном округе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Югре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2019 год». Учесть при планировании деятельности рекомендации Отчётов.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42910" y="357167"/>
            <a:ext cx="7772400" cy="71438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НЕОБХОДИМО!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214422"/>
            <a:ext cx="84296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/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Провести анализ количественных и качественных результатов ОГЭ и ЕГЭ по русскому языку в ОО, сформировать реестр затруднений обучающихся при выполнении отдельных заданий экзаменационной работы; определить возможные причины недостаточно высокого уровня выполнения заданий обучающимися; проанализировать рабочие программы учебного предмета, реализуемые в ОО, провести их корректировку с учётом выявленных затруднений участников ГИА.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42910" y="357167"/>
            <a:ext cx="7772400" cy="71438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НЕОБХОДИМО!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Words>739</Words>
  <PresentationFormat>Экран (4:3)</PresentationFormat>
  <Paragraphs>214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Русский язык</vt:lpstr>
      <vt:lpstr>Основной  государственный экзамен - 2019</vt:lpstr>
      <vt:lpstr>Решаемость заданий</vt:lpstr>
      <vt:lpstr>Затруднения</vt:lpstr>
      <vt:lpstr>Единый  государственный экзамен - 2019</vt:lpstr>
      <vt:lpstr>Затруднения</vt:lpstr>
      <vt:lpstr>Затруднения задания 27</vt:lpstr>
      <vt:lpstr>НЕОБХОДИМО!</vt:lpstr>
      <vt:lpstr>НЕОБХОДИМО!</vt:lpstr>
      <vt:lpstr>НЕОБХОДИМО</vt:lpstr>
      <vt:lpstr>Слайд 11</vt:lpstr>
      <vt:lpstr>НЕОБХОДИМО!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dc:creator>ыу</dc:creator>
  <cp:lastModifiedBy>ыу</cp:lastModifiedBy>
  <cp:revision>31</cp:revision>
  <dcterms:created xsi:type="dcterms:W3CDTF">2019-11-17T19:06:24Z</dcterms:created>
  <dcterms:modified xsi:type="dcterms:W3CDTF">2019-11-17T21:33:49Z</dcterms:modified>
</cp:coreProperties>
</file>