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9" r:id="rId3"/>
    <p:sldId id="280" r:id="rId4"/>
    <p:sldId id="281" r:id="rId5"/>
    <p:sldId id="267" r:id="rId6"/>
    <p:sldId id="278" r:id="rId7"/>
    <p:sldId id="277" r:id="rId8"/>
    <p:sldId id="269" r:id="rId9"/>
    <p:sldId id="273" r:id="rId10"/>
    <p:sldId id="27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27" d="100"/>
          <a:sy n="127" d="100"/>
        </p:scale>
        <p:origin x="9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ru-RU" altLang="zh-CN" sz="1600" dirty="0" smtClean="0"/>
            <a:t>Приказ </a:t>
          </a:r>
          <a:r>
            <a:rPr lang="ru-RU" sz="1600" dirty="0" smtClean="0"/>
            <a:t>«Об итогах проведения Всероссийских проверочных работ в МБОУ СОШ№4 в 2019г.».</a:t>
          </a:r>
          <a:endParaRPr lang="zh-CN" altLang="en-US" sz="16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ru-RU" sz="1600" dirty="0" smtClean="0"/>
            <a:t>Изменения в локальные акты</a:t>
          </a:r>
          <a:endParaRPr lang="zh-CN" altLang="en-US" sz="16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ru-RU" sz="1500" dirty="0" smtClean="0"/>
            <a:t>Совершенствование системы внутришкольной оценки качества знаний по всем предметам, включённым в перечень ВПР по классам.</a:t>
          </a:r>
          <a:endParaRPr lang="zh-CN" altLang="en-US" sz="1500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A577BABC-BE0D-45B3-AC73-9E1090C16047}">
      <dgm:prSet phldrT="[文本]" custT="1"/>
      <dgm:spPr/>
      <dgm:t>
        <a:bodyPr/>
        <a:lstStyle/>
        <a:p>
          <a:r>
            <a:rPr lang="ru-RU" sz="1600" dirty="0" smtClean="0"/>
            <a:t>Разработка контрольно- измерительных материалов для промежуточной аттестации в формате ВПР.</a:t>
          </a:r>
          <a:endParaRPr lang="zh-CN" altLang="en-US" sz="1600" dirty="0"/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83578BB6-B3F5-4ADF-878A-395F5EF74E25}">
      <dgm:prSet phldrT="[文本]" custT="1"/>
      <dgm:spPr/>
      <dgm:t>
        <a:bodyPr/>
        <a:lstStyle/>
        <a:p>
          <a:r>
            <a:rPr lang="ru-RU" sz="1200" dirty="0" smtClean="0"/>
            <a:t>Курсовая подготовка учителей «Особенности подготовки к проведению ВПР в рамках мониторинга качества образования обучающихся по учебным предметам (русский язык, математика, биология, история условиях реализации ФГОС НОО и ООО»)</a:t>
          </a:r>
          <a:endParaRPr lang="zh-CN" altLang="en-US" sz="1200" dirty="0"/>
        </a:p>
      </dgm:t>
    </dgm:pt>
    <dgm:pt modelId="{E979F724-AD34-47DB-9CB5-E3DE439F7501}" type="parTrans" cxnId="{BE16DD0B-BFA5-4077-B844-00E91935EA3C}">
      <dgm:prSet/>
      <dgm:spPr/>
      <dgm:t>
        <a:bodyPr/>
        <a:lstStyle/>
        <a:p>
          <a:endParaRPr lang="zh-CN" altLang="en-US"/>
        </a:p>
      </dgm:t>
    </dgm:pt>
    <dgm:pt modelId="{D7C331B1-B626-444B-8ACD-1015B2020D48}" type="sibTrans" cxnId="{BE16DD0B-BFA5-4077-B844-00E91935EA3C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5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5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5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5">
        <dgm:presLayoutVars>
          <dgm:bulletEnabled val="1"/>
        </dgm:presLayoutVars>
      </dgm:prSet>
      <dgm:spPr/>
    </dgm:pt>
    <dgm:pt modelId="{50B95615-CB8F-4CC2-8F64-0166EFD65558}" type="pres">
      <dgm:prSet presAssocID="{7A5B6132-DA9E-4D4C-92AC-FEA7555A6732}" presName="spaceBetweenRectangles" presStyleCnt="0"/>
      <dgm:spPr/>
    </dgm:pt>
    <dgm:pt modelId="{4B0D7589-22A6-4093-85FF-B52BB19A6325}" type="pres">
      <dgm:prSet presAssocID="{A577BABC-BE0D-45B3-AC73-9E1090C16047}" presName="parentLin" presStyleCnt="0"/>
      <dgm:spPr/>
    </dgm:pt>
    <dgm:pt modelId="{3444074F-3C3B-44FF-B1C8-C2FC4CF70827}" type="pres">
      <dgm:prSet presAssocID="{A577BABC-BE0D-45B3-AC73-9E1090C16047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</dgm:pt>
    <dgm:pt modelId="{B3A81B91-F9F1-4E1B-9092-F6EAFCC3BD5D}" type="pres">
      <dgm:prSet presAssocID="{A577BABC-BE0D-45B3-AC73-9E1090C16047}" presName="childText" presStyleLbl="conFgAcc1" presStyleIdx="3" presStyleCnt="5">
        <dgm:presLayoutVars>
          <dgm:bulletEnabled val="1"/>
        </dgm:presLayoutVars>
      </dgm:prSet>
      <dgm:spPr/>
    </dgm:pt>
    <dgm:pt modelId="{4AD53AE3-8CDF-441C-B3A0-2ED4097C20A9}" type="pres">
      <dgm:prSet presAssocID="{6E111F6D-FAA8-4B0F-B97F-FF274B009E84}" presName="spaceBetweenRectangles" presStyleCnt="0"/>
      <dgm:spPr/>
    </dgm:pt>
    <dgm:pt modelId="{3834DEFA-E02F-4329-92D5-A35C1EE3B07C}" type="pres">
      <dgm:prSet presAssocID="{83578BB6-B3F5-4ADF-878A-395F5EF74E25}" presName="parentLin" presStyleCnt="0"/>
      <dgm:spPr/>
    </dgm:pt>
    <dgm:pt modelId="{395C27E2-AB6B-4FD1-9EDB-F325E941D159}" type="pres">
      <dgm:prSet presAssocID="{83578BB6-B3F5-4ADF-878A-395F5EF74E25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2118B82E-EB03-4B25-BA76-C419BF1C3E27}" type="pres">
      <dgm:prSet presAssocID="{83578BB6-B3F5-4ADF-878A-395F5EF74E25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64A507-4AA6-452E-970C-9FEB4687112B}" type="pres">
      <dgm:prSet presAssocID="{83578BB6-B3F5-4ADF-878A-395F5EF74E25}" presName="negativeSpace" presStyleCnt="0"/>
      <dgm:spPr/>
    </dgm:pt>
    <dgm:pt modelId="{B0B7E2F0-E6A0-4BF7-86CC-76C4F20CBB72}" type="pres">
      <dgm:prSet presAssocID="{83578BB6-B3F5-4ADF-878A-395F5EF74E2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57C1EEA-06A5-4450-B07C-00F161B1FFB6}" type="presOf" srcId="{5D72DEBB-C4EE-4A4C-998A-DBACC02F0CFB}" destId="{833C47F7-914D-4919-99FE-C55F44DD4350}" srcOrd="1" destOrd="0" presId="urn:microsoft.com/office/officeart/2005/8/layout/list1"/>
    <dgm:cxn modelId="{BB12A5B4-F2DE-4FD2-956F-50209C86B9E4}" type="presOf" srcId="{240C59D7-2CE4-462A-9515-C237DA44CA8D}" destId="{120FC45C-3BD5-48EA-A639-E7D5A20ED3FD}" srcOrd="1" destOrd="0" presId="urn:microsoft.com/office/officeart/2005/8/layout/list1"/>
    <dgm:cxn modelId="{20119073-DD47-49F0-9081-9D7FFFAC4894}" type="presOf" srcId="{A577BABC-BE0D-45B3-AC73-9E1090C16047}" destId="{333FF6B1-F70A-4601-8A6C-57EE44B43E8C}" srcOrd="1" destOrd="0" presId="urn:microsoft.com/office/officeart/2005/8/layout/list1"/>
    <dgm:cxn modelId="{BE16DD0B-BFA5-4077-B844-00E91935EA3C}" srcId="{0274B17C-A8D6-4EC1-9F74-DEF1B852E50E}" destId="{83578BB6-B3F5-4ADF-878A-395F5EF74E25}" srcOrd="4" destOrd="0" parTransId="{E979F724-AD34-47DB-9CB5-E3DE439F7501}" sibTransId="{D7C331B1-B626-444B-8ACD-1015B2020D48}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ACF7C355-5AF7-4D29-867D-82E3839C09B0}" type="presOf" srcId="{B05E394A-9B94-4D12-AA2A-4A782672DD2C}" destId="{8D3EE3B5-4895-4D5C-BF7C-9C953348E53B}" srcOrd="1" destOrd="0" presId="urn:microsoft.com/office/officeart/2005/8/layout/list1"/>
    <dgm:cxn modelId="{749DCF81-1396-43C9-AB95-9848E335437A}" type="presOf" srcId="{83578BB6-B3F5-4ADF-878A-395F5EF74E25}" destId="{395C27E2-AB6B-4FD1-9EDB-F325E941D159}" srcOrd="0" destOrd="0" presId="urn:microsoft.com/office/officeart/2005/8/layout/list1"/>
    <dgm:cxn modelId="{B01D60E5-AA0E-425D-B4DD-A88EBE3ACF1C}" type="presOf" srcId="{83578BB6-B3F5-4ADF-878A-395F5EF74E25}" destId="{2118B82E-EB03-4B25-BA76-C419BF1C3E27}" srcOrd="1" destOrd="0" presId="urn:microsoft.com/office/officeart/2005/8/layout/list1"/>
    <dgm:cxn modelId="{06500679-10C0-4FD7-AD0A-7FF4068A0755}" type="presOf" srcId="{5D72DEBB-C4EE-4A4C-998A-DBACC02F0CFB}" destId="{20A6C866-FD85-4400-83D4-E3B919A34B51}" srcOrd="0" destOrd="0" presId="urn:microsoft.com/office/officeart/2005/8/layout/list1"/>
    <dgm:cxn modelId="{CB00848D-B858-4554-B954-660DF5A55068}" type="presOf" srcId="{B05E394A-9B94-4D12-AA2A-4A782672DD2C}" destId="{0846F4B8-B208-428D-B0F2-ECF3D2F850BA}" srcOrd="0" destOrd="0" presId="urn:microsoft.com/office/officeart/2005/8/layout/list1"/>
    <dgm:cxn modelId="{142E39B0-CE42-464F-A63A-5C7C2C9EA7F7}" type="presOf" srcId="{240C59D7-2CE4-462A-9515-C237DA44CA8D}" destId="{1C3B8E56-CDD6-48F6-8138-C0343817464C}" srcOrd="0" destOrd="0" presId="urn:microsoft.com/office/officeart/2005/8/layout/list1"/>
    <dgm:cxn modelId="{4DD414D8-F682-4091-BC3A-AF58E8D8B297}" type="presOf" srcId="{0274B17C-A8D6-4EC1-9F74-DEF1B852E50E}" destId="{290ADAC8-17E0-4F11-BE79-899CD4DD5E12}" srcOrd="0" destOrd="0" presId="urn:microsoft.com/office/officeart/2005/8/layout/list1"/>
    <dgm:cxn modelId="{ED321A02-1FDD-4CFD-9118-2FC894924480}" type="presOf" srcId="{A577BABC-BE0D-45B3-AC73-9E1090C16047}" destId="{3444074F-3C3B-44FF-B1C8-C2FC4CF70827}" srcOrd="0" destOrd="0" presId="urn:microsoft.com/office/officeart/2005/8/layout/list1"/>
    <dgm:cxn modelId="{2FC90D75-5B86-4910-86AB-B9614D96AA7F}" srcId="{0274B17C-A8D6-4EC1-9F74-DEF1B852E50E}" destId="{A577BABC-BE0D-45B3-AC73-9E1090C16047}" srcOrd="3" destOrd="0" parTransId="{F5DCB4A3-5B14-435D-A7CB-F38F33510392}" sibTransId="{6E111F6D-FAA8-4B0F-B97F-FF274B009E84}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504254A2-4734-461F-890B-8A2935EA5E2D}" type="presParOf" srcId="{290ADAC8-17E0-4F11-BE79-899CD4DD5E12}" destId="{45EF6FC4-75DC-49E3-BD05-7B7E6300CE25}" srcOrd="0" destOrd="0" presId="urn:microsoft.com/office/officeart/2005/8/layout/list1"/>
    <dgm:cxn modelId="{7B60B633-F835-49BF-935F-9151AD0CC7FB}" type="presParOf" srcId="{45EF6FC4-75DC-49E3-BD05-7B7E6300CE25}" destId="{20A6C866-FD85-4400-83D4-E3B919A34B51}" srcOrd="0" destOrd="0" presId="urn:microsoft.com/office/officeart/2005/8/layout/list1"/>
    <dgm:cxn modelId="{C91331CA-799A-4B9B-8D0F-15E825EF233C}" type="presParOf" srcId="{45EF6FC4-75DC-49E3-BD05-7B7E6300CE25}" destId="{833C47F7-914D-4919-99FE-C55F44DD4350}" srcOrd="1" destOrd="0" presId="urn:microsoft.com/office/officeart/2005/8/layout/list1"/>
    <dgm:cxn modelId="{1E6BA5A6-4E4D-4246-82F2-0841FE5F36BA}" type="presParOf" srcId="{290ADAC8-17E0-4F11-BE79-899CD4DD5E12}" destId="{1CA09CCC-EF99-4340-B4E1-5E5C5D8074D6}" srcOrd="1" destOrd="0" presId="urn:microsoft.com/office/officeart/2005/8/layout/list1"/>
    <dgm:cxn modelId="{D4EF31A8-38E1-4741-8ADD-466AE7BEAC83}" type="presParOf" srcId="{290ADAC8-17E0-4F11-BE79-899CD4DD5E12}" destId="{5EFADA3F-DBD8-47B3-87A4-F7C4DF43CC18}" srcOrd="2" destOrd="0" presId="urn:microsoft.com/office/officeart/2005/8/layout/list1"/>
    <dgm:cxn modelId="{1CBC850F-8CA5-407E-9736-908C5582A4E5}" type="presParOf" srcId="{290ADAC8-17E0-4F11-BE79-899CD4DD5E12}" destId="{D5BCB613-75FD-4DEE-8DA5-6CE19F632FB4}" srcOrd="3" destOrd="0" presId="urn:microsoft.com/office/officeart/2005/8/layout/list1"/>
    <dgm:cxn modelId="{BE52A903-936B-423B-AF50-0E493962C83E}" type="presParOf" srcId="{290ADAC8-17E0-4F11-BE79-899CD4DD5E12}" destId="{AD00622C-704A-40DB-AA9A-CF6B66B9CB56}" srcOrd="4" destOrd="0" presId="urn:microsoft.com/office/officeart/2005/8/layout/list1"/>
    <dgm:cxn modelId="{3C98067C-B87D-43C4-98D7-F60FB6B25B35}" type="presParOf" srcId="{AD00622C-704A-40DB-AA9A-CF6B66B9CB56}" destId="{1C3B8E56-CDD6-48F6-8138-C0343817464C}" srcOrd="0" destOrd="0" presId="urn:microsoft.com/office/officeart/2005/8/layout/list1"/>
    <dgm:cxn modelId="{731C102D-C4F9-4E23-8EE4-6F5FB890AE35}" type="presParOf" srcId="{AD00622C-704A-40DB-AA9A-CF6B66B9CB56}" destId="{120FC45C-3BD5-48EA-A639-E7D5A20ED3FD}" srcOrd="1" destOrd="0" presId="urn:microsoft.com/office/officeart/2005/8/layout/list1"/>
    <dgm:cxn modelId="{146F5676-8B00-483D-ACBA-858563A5C76C}" type="presParOf" srcId="{290ADAC8-17E0-4F11-BE79-899CD4DD5E12}" destId="{197A93D8-BD3E-486E-ABDB-8DA346AD7C11}" srcOrd="5" destOrd="0" presId="urn:microsoft.com/office/officeart/2005/8/layout/list1"/>
    <dgm:cxn modelId="{5A53E8E4-A69F-4131-BE37-9909B76D0686}" type="presParOf" srcId="{290ADAC8-17E0-4F11-BE79-899CD4DD5E12}" destId="{58D67328-282B-4E2B-B4DB-8AD412BAFFBC}" srcOrd="6" destOrd="0" presId="urn:microsoft.com/office/officeart/2005/8/layout/list1"/>
    <dgm:cxn modelId="{0D30B5C9-DCCC-482E-9D74-06295F7E4AEA}" type="presParOf" srcId="{290ADAC8-17E0-4F11-BE79-899CD4DD5E12}" destId="{C761DE94-27E5-4F75-9E5A-A7E6DD8791DF}" srcOrd="7" destOrd="0" presId="urn:microsoft.com/office/officeart/2005/8/layout/list1"/>
    <dgm:cxn modelId="{CBD6B6A1-3A2A-418D-B793-9BB93AAC7FA2}" type="presParOf" srcId="{290ADAC8-17E0-4F11-BE79-899CD4DD5E12}" destId="{B38C66CE-824B-42F9-A9FE-390D8396D086}" srcOrd="8" destOrd="0" presId="urn:microsoft.com/office/officeart/2005/8/layout/list1"/>
    <dgm:cxn modelId="{CE80E5BA-FAB9-4289-B1F6-239DBAAC2CE6}" type="presParOf" srcId="{B38C66CE-824B-42F9-A9FE-390D8396D086}" destId="{0846F4B8-B208-428D-B0F2-ECF3D2F850BA}" srcOrd="0" destOrd="0" presId="urn:microsoft.com/office/officeart/2005/8/layout/list1"/>
    <dgm:cxn modelId="{27BA5025-2FF4-492E-86B2-BB23AEA5779A}" type="presParOf" srcId="{B38C66CE-824B-42F9-A9FE-390D8396D086}" destId="{8D3EE3B5-4895-4D5C-BF7C-9C953348E53B}" srcOrd="1" destOrd="0" presId="urn:microsoft.com/office/officeart/2005/8/layout/list1"/>
    <dgm:cxn modelId="{9F71C2AD-F618-43F6-99D6-AD3606A58724}" type="presParOf" srcId="{290ADAC8-17E0-4F11-BE79-899CD4DD5E12}" destId="{F262F509-6396-4BFC-87D5-70BB0970B22E}" srcOrd="9" destOrd="0" presId="urn:microsoft.com/office/officeart/2005/8/layout/list1"/>
    <dgm:cxn modelId="{5E412CA5-B36E-43B6-B369-179550552FB5}" type="presParOf" srcId="{290ADAC8-17E0-4F11-BE79-899CD4DD5E12}" destId="{F776FF77-BBFD-429A-B555-3A759A0377CC}" srcOrd="10" destOrd="0" presId="urn:microsoft.com/office/officeart/2005/8/layout/list1"/>
    <dgm:cxn modelId="{CB418B93-6E0B-42AF-93A7-D185E2FB2D4A}" type="presParOf" srcId="{290ADAC8-17E0-4F11-BE79-899CD4DD5E12}" destId="{50B95615-CB8F-4CC2-8F64-0166EFD65558}" srcOrd="11" destOrd="0" presId="urn:microsoft.com/office/officeart/2005/8/layout/list1"/>
    <dgm:cxn modelId="{19A6F45B-868C-433C-8026-BF5972B1399C}" type="presParOf" srcId="{290ADAC8-17E0-4F11-BE79-899CD4DD5E12}" destId="{4B0D7589-22A6-4093-85FF-B52BB19A6325}" srcOrd="12" destOrd="0" presId="urn:microsoft.com/office/officeart/2005/8/layout/list1"/>
    <dgm:cxn modelId="{4A3BBDC2-B702-436C-A857-9BCCE443431E}" type="presParOf" srcId="{4B0D7589-22A6-4093-85FF-B52BB19A6325}" destId="{3444074F-3C3B-44FF-B1C8-C2FC4CF70827}" srcOrd="0" destOrd="0" presId="urn:microsoft.com/office/officeart/2005/8/layout/list1"/>
    <dgm:cxn modelId="{DDEF31C1-F4D7-4DC9-8217-433B2C02E200}" type="presParOf" srcId="{4B0D7589-22A6-4093-85FF-B52BB19A6325}" destId="{333FF6B1-F70A-4601-8A6C-57EE44B43E8C}" srcOrd="1" destOrd="0" presId="urn:microsoft.com/office/officeart/2005/8/layout/list1"/>
    <dgm:cxn modelId="{5EE54134-4F07-48E5-B81D-15113AE2BAA2}" type="presParOf" srcId="{290ADAC8-17E0-4F11-BE79-899CD4DD5E12}" destId="{A06FE5F2-4C5B-4AE5-B042-17870F7FAEAD}" srcOrd="13" destOrd="0" presId="urn:microsoft.com/office/officeart/2005/8/layout/list1"/>
    <dgm:cxn modelId="{03670209-B5D1-4F31-9A73-40389A677FE9}" type="presParOf" srcId="{290ADAC8-17E0-4F11-BE79-899CD4DD5E12}" destId="{B3A81B91-F9F1-4E1B-9092-F6EAFCC3BD5D}" srcOrd="14" destOrd="0" presId="urn:microsoft.com/office/officeart/2005/8/layout/list1"/>
    <dgm:cxn modelId="{C6873E21-B424-4248-BF83-A270E3FF874F}" type="presParOf" srcId="{290ADAC8-17E0-4F11-BE79-899CD4DD5E12}" destId="{4AD53AE3-8CDF-441C-B3A0-2ED4097C20A9}" srcOrd="15" destOrd="0" presId="urn:microsoft.com/office/officeart/2005/8/layout/list1"/>
    <dgm:cxn modelId="{46EAF97B-6DF2-4CD3-9D6B-67F20B136401}" type="presParOf" srcId="{290ADAC8-17E0-4F11-BE79-899CD4DD5E12}" destId="{3834DEFA-E02F-4329-92D5-A35C1EE3B07C}" srcOrd="16" destOrd="0" presId="urn:microsoft.com/office/officeart/2005/8/layout/list1"/>
    <dgm:cxn modelId="{362D156C-4E0F-44D3-BABA-179F99043072}" type="presParOf" srcId="{3834DEFA-E02F-4329-92D5-A35C1EE3B07C}" destId="{395C27E2-AB6B-4FD1-9EDB-F325E941D159}" srcOrd="0" destOrd="0" presId="urn:microsoft.com/office/officeart/2005/8/layout/list1"/>
    <dgm:cxn modelId="{1EADD183-0F7C-476F-89F0-5B73EF6CF464}" type="presParOf" srcId="{3834DEFA-E02F-4329-92D5-A35C1EE3B07C}" destId="{2118B82E-EB03-4B25-BA76-C419BF1C3E27}" srcOrd="1" destOrd="0" presId="urn:microsoft.com/office/officeart/2005/8/layout/list1"/>
    <dgm:cxn modelId="{086ACB60-0E06-4C38-B002-7F225B86FE03}" type="presParOf" srcId="{290ADAC8-17E0-4F11-BE79-899CD4DD5E12}" destId="{AD64A507-4AA6-452E-970C-9FEB4687112B}" srcOrd="17" destOrd="0" presId="urn:microsoft.com/office/officeart/2005/8/layout/list1"/>
    <dgm:cxn modelId="{BF59E748-6C2B-4324-8E79-FD5CE2905127}" type="presParOf" srcId="{290ADAC8-17E0-4F11-BE79-899CD4DD5E12}" destId="{B0B7E2F0-E6A0-4BF7-86CC-76C4F20CBB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55999"/>
          <a:ext cx="7008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18254" y="75559"/>
          <a:ext cx="668499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kern="1200" dirty="0" smtClean="0"/>
            <a:t>Приказ </a:t>
          </a:r>
          <a:r>
            <a:rPr lang="ru-RU" sz="1600" kern="1200" dirty="0" smtClean="0"/>
            <a:t>«Об итогах проведения Всероссийских проверочных работ в МБОУ СОШ№4 в 2019г.».</a:t>
          </a:r>
          <a:endParaRPr lang="zh-CN" altLang="en-US" sz="1600" kern="1200" dirty="0"/>
        </a:p>
      </dsp:txBody>
      <dsp:txXfrm>
        <a:off x="345634" y="102939"/>
        <a:ext cx="6630230" cy="506120"/>
      </dsp:txXfrm>
    </dsp:sp>
    <dsp:sp modelId="{58D67328-282B-4E2B-B4DB-8AD412BAFFBC}">
      <dsp:nvSpPr>
        <dsp:cNvPr id="0" name=""/>
        <dsp:cNvSpPr/>
      </dsp:nvSpPr>
      <dsp:spPr>
        <a:xfrm>
          <a:off x="0" y="1217839"/>
          <a:ext cx="7008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33653" y="937399"/>
          <a:ext cx="6673068" cy="56088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Изменения в локальные акты</a:t>
          </a:r>
          <a:endParaRPr lang="zh-CN" altLang="en-US" sz="1600" kern="1200" dirty="0"/>
        </a:p>
      </dsp:txBody>
      <dsp:txXfrm>
        <a:off x="361033" y="964779"/>
        <a:ext cx="6618308" cy="506120"/>
      </dsp:txXfrm>
    </dsp:sp>
    <dsp:sp modelId="{F776FF77-BBFD-429A-B555-3A759A0377CC}">
      <dsp:nvSpPr>
        <dsp:cNvPr id="0" name=""/>
        <dsp:cNvSpPr/>
      </dsp:nvSpPr>
      <dsp:spPr>
        <a:xfrm>
          <a:off x="0" y="2079679"/>
          <a:ext cx="7008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33653" y="1799239"/>
          <a:ext cx="6673068" cy="56088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Совершенствование системы внутришкольной оценки качества знаний по всем предметам, включённым в перечень ВПР по классам.</a:t>
          </a:r>
          <a:endParaRPr lang="zh-CN" altLang="en-US" sz="1500" kern="1200" dirty="0"/>
        </a:p>
      </dsp:txBody>
      <dsp:txXfrm>
        <a:off x="361033" y="1826619"/>
        <a:ext cx="6618308" cy="506120"/>
      </dsp:txXfrm>
    </dsp:sp>
    <dsp:sp modelId="{B3A81B91-F9F1-4E1B-9092-F6EAFCC3BD5D}">
      <dsp:nvSpPr>
        <dsp:cNvPr id="0" name=""/>
        <dsp:cNvSpPr/>
      </dsp:nvSpPr>
      <dsp:spPr>
        <a:xfrm>
          <a:off x="0" y="2941519"/>
          <a:ext cx="7008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333653" y="2661079"/>
          <a:ext cx="6673068" cy="56088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контрольно- измерительных материалов для промежуточной аттестации в формате ВПР.</a:t>
          </a:r>
          <a:endParaRPr lang="zh-CN" altLang="en-US" sz="1600" kern="1200" dirty="0"/>
        </a:p>
      </dsp:txBody>
      <dsp:txXfrm>
        <a:off x="361033" y="2688459"/>
        <a:ext cx="6618308" cy="506120"/>
      </dsp:txXfrm>
    </dsp:sp>
    <dsp:sp modelId="{B0B7E2F0-E6A0-4BF7-86CC-76C4F20CBB72}">
      <dsp:nvSpPr>
        <dsp:cNvPr id="0" name=""/>
        <dsp:cNvSpPr/>
      </dsp:nvSpPr>
      <dsp:spPr>
        <a:xfrm>
          <a:off x="0" y="3803359"/>
          <a:ext cx="7008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8B82E-EB03-4B25-BA76-C419BF1C3E27}">
      <dsp:nvSpPr>
        <dsp:cNvPr id="0" name=""/>
        <dsp:cNvSpPr/>
      </dsp:nvSpPr>
      <dsp:spPr>
        <a:xfrm>
          <a:off x="333653" y="3522919"/>
          <a:ext cx="6673068" cy="5608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Курсовая подготовка учителей «Особенности подготовки к проведению ВПР в рамках мониторинга качества образования обучающихся по учебным предметам (русский язык, математика, биология, история условиях реализации ФГОС НОО и ООО»)</a:t>
          </a:r>
          <a:endParaRPr lang="zh-CN" altLang="en-US" sz="1200" kern="1200" dirty="0"/>
        </a:p>
      </dsp:txBody>
      <dsp:txXfrm>
        <a:off x="361033" y="3550299"/>
        <a:ext cx="661830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ED9DD-B7ED-44A3-8A68-D8AB5049848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9B98F-115B-489C-95E9-81EEE04A0A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8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75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78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6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69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8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0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571472" y="1571612"/>
            <a:ext cx="2456364" cy="232708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5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71472" y="4071942"/>
            <a:ext cx="2456364" cy="2327082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0C67-8F53-4A2A-82D6-7B4DBFAD1B44}" type="datetimeFigureOut">
              <a:rPr lang="zh-CN" altLang="en-US" smtClean="0"/>
              <a:pPr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32" name="内容占位符 4"/>
          <p:cNvSpPr txBox="1">
            <a:spLocks/>
          </p:cNvSpPr>
          <p:nvPr/>
        </p:nvSpPr>
        <p:spPr>
          <a:xfrm>
            <a:off x="755576" y="1532982"/>
            <a:ext cx="7674076" cy="2308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ctr"/>
            <a:r>
              <a:rPr lang="ru-RU" sz="3600" b="1" dirty="0"/>
              <a:t>Меры по повышению качества образования, принимаемые в ОО с признаками необъективности ВПР 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4221087"/>
            <a:ext cx="338437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r>
              <a:rPr lang="ru-RU" b="1" dirty="0" smtClean="0"/>
              <a:t>Директор </a:t>
            </a:r>
            <a:r>
              <a:rPr lang="ru-RU" b="1" dirty="0"/>
              <a:t>МБОУ СОШ №4</a:t>
            </a:r>
          </a:p>
          <a:p>
            <a:pPr algn="r">
              <a:lnSpc>
                <a:spcPct val="80000"/>
              </a:lnSpc>
            </a:pPr>
            <a:r>
              <a:rPr lang="ru-RU" b="1" dirty="0" err="1"/>
              <a:t>Н.В.Менщикова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8" name="矩形 5"/>
          <p:cNvSpPr/>
          <p:nvPr/>
        </p:nvSpPr>
        <p:spPr>
          <a:xfrm>
            <a:off x="251520" y="348692"/>
            <a:ext cx="558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Управленческие инструменты</a:t>
            </a:r>
          </a:p>
        </p:txBody>
      </p:sp>
      <p:sp>
        <p:nvSpPr>
          <p:cNvPr id="9" name="矩形 42"/>
          <p:cNvSpPr/>
          <p:nvPr/>
        </p:nvSpPr>
        <p:spPr>
          <a:xfrm>
            <a:off x="683568" y="1412776"/>
            <a:ext cx="75248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Курсовая подготовка </a:t>
            </a:r>
            <a:r>
              <a:rPr lang="ru-RU" dirty="0" smtClean="0"/>
              <a:t>учителей:</a:t>
            </a:r>
          </a:p>
          <a:p>
            <a:pPr lvl="0" algn="ctr"/>
            <a:endParaRPr lang="ru-RU" b="1" dirty="0" smtClean="0"/>
          </a:p>
          <a:p>
            <a:pPr marL="269875" lvl="0" algn="just"/>
            <a:r>
              <a:rPr lang="ru-RU" dirty="0"/>
              <a:t>«Особенности подготовки к проведению ВПР в рамках мониторинга качества образования обучающихся по учебным предметам (русский язык, математика, биология, </a:t>
            </a:r>
            <a:r>
              <a:rPr lang="ru-RU" dirty="0" smtClean="0"/>
              <a:t>история, иностранный язык) </a:t>
            </a:r>
            <a:r>
              <a:rPr lang="ru-RU" dirty="0"/>
              <a:t>условиях реализации ФГОС НОО и ООО</a:t>
            </a:r>
            <a:r>
              <a:rPr lang="ru-RU" dirty="0" smtClean="0"/>
              <a:t>»;</a:t>
            </a:r>
          </a:p>
          <a:p>
            <a:pPr marL="269875" lvl="0" algn="just"/>
            <a:endParaRPr lang="ru-RU" dirty="0"/>
          </a:p>
          <a:p>
            <a:pPr marL="269875" lvl="0" algn="just"/>
            <a:r>
              <a:rPr lang="ru-RU" dirty="0" smtClean="0"/>
              <a:t>«Подготовка </a:t>
            </a:r>
            <a:r>
              <a:rPr lang="ru-RU" dirty="0"/>
              <a:t>к ВПР по русскому языку в 5-7 </a:t>
            </a:r>
            <a:r>
              <a:rPr lang="ru-RU" dirty="0" smtClean="0"/>
              <a:t>классах»</a:t>
            </a:r>
            <a:endParaRPr lang="ru-RU" dirty="0"/>
          </a:p>
          <a:p>
            <a:pPr marL="269875" algn="just"/>
            <a:endParaRPr lang="ru-RU" sz="1400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3717032"/>
            <a:ext cx="547458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37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51520" y="34869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altLang="zh-CN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32" name="内容占位符 4"/>
          <p:cNvSpPr txBox="1">
            <a:spLocks/>
          </p:cNvSpPr>
          <p:nvPr/>
        </p:nvSpPr>
        <p:spPr>
          <a:xfrm>
            <a:off x="755576" y="1532982"/>
            <a:ext cx="767407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ctr"/>
            <a:r>
              <a:rPr lang="ru-RU" b="1" dirty="0">
                <a:solidFill>
                  <a:srgbClr val="800000"/>
                </a:solidFill>
              </a:rPr>
              <a:t>По результатам ВПР 2019 МБОУ СОШ </a:t>
            </a:r>
            <a:r>
              <a:rPr lang="ru-RU" b="1" dirty="0" smtClean="0">
                <a:solidFill>
                  <a:srgbClr val="800000"/>
                </a:solidFill>
              </a:rPr>
              <a:t>№4 попала </a:t>
            </a:r>
            <a:r>
              <a:rPr lang="ru-RU" b="1" dirty="0">
                <a:solidFill>
                  <a:srgbClr val="800000"/>
                </a:solidFill>
              </a:rPr>
              <a:t>в Перечень школ с признаками необъективных результатов</a:t>
            </a:r>
            <a:endParaRPr lang="ru-RU" sz="1400" b="1" dirty="0"/>
          </a:p>
        </p:txBody>
      </p:sp>
      <p:sp>
        <p:nvSpPr>
          <p:cNvPr id="43" name="矩形 42"/>
          <p:cNvSpPr/>
          <p:nvPr/>
        </p:nvSpPr>
        <p:spPr>
          <a:xfrm>
            <a:off x="1043608" y="2492896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-38" dirty="0"/>
              <a:t>Из новостного сообщения пресс-службы </a:t>
            </a:r>
            <a:r>
              <a:rPr lang="ru-RU" sz="2000" b="1" spc="-38" dirty="0" err="1"/>
              <a:t>Рособрнадзора</a:t>
            </a:r>
            <a:r>
              <a:rPr lang="ru-RU" sz="2000" b="1" spc="-38" dirty="0"/>
              <a:t> от 16.08.2019г</a:t>
            </a:r>
          </a:p>
          <a:p>
            <a:pPr algn="just"/>
            <a:r>
              <a:rPr lang="ru-RU" sz="2000" b="1" spc="-38" dirty="0"/>
              <a:t>«…При анализе результатов учитывались такие </a:t>
            </a:r>
            <a:r>
              <a:rPr lang="ru-RU" sz="2000" b="1" spc="-38" dirty="0">
                <a:solidFill>
                  <a:srgbClr val="FF0000"/>
                </a:solidFill>
              </a:rPr>
              <a:t>признаки необъективности </a:t>
            </a:r>
            <a:r>
              <a:rPr lang="ru-RU" sz="2000" b="1" spc="-38" dirty="0"/>
              <a:t>как </a:t>
            </a:r>
            <a:r>
              <a:rPr lang="ru-RU" sz="2000" b="1" spc="-38" dirty="0">
                <a:solidFill>
                  <a:srgbClr val="FF0000"/>
                </a:solidFill>
              </a:rPr>
              <a:t>завышенные значения среднего балла ВПР, несоответствие результатов ВПР и школьных отметок, резкое возрастание или резкое падение результатов одной параллели от одного класса к следующему</a:t>
            </a:r>
            <a:r>
              <a:rPr lang="ru-RU" sz="2000" b="1" spc="-38" dirty="0"/>
              <a:t>. При этом в перечень школ с признаками необъективных результатов не были включены школы, отмеченные региональными координаторами как образовательные организации со стабильно высокими результатами.»</a:t>
            </a:r>
          </a:p>
        </p:txBody>
      </p:sp>
    </p:spTree>
    <p:extLst>
      <p:ext uri="{BB962C8B-B14F-4D97-AF65-F5344CB8AC3E}">
        <p14:creationId xmlns:p14="http://schemas.microsoft.com/office/powerpoint/2010/main" val="17646415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32" name="内容占位符 4"/>
          <p:cNvSpPr txBox="1">
            <a:spLocks/>
          </p:cNvSpPr>
          <p:nvPr/>
        </p:nvSpPr>
        <p:spPr>
          <a:xfrm>
            <a:off x="755576" y="1532982"/>
            <a:ext cx="7674076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/>
              <a:t>Маркеры комплексного анализа ВПР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4221087"/>
            <a:ext cx="33843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2362545"/>
            <a:ext cx="896448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09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32" name="内容占位符 4"/>
          <p:cNvSpPr txBox="1">
            <a:spLocks/>
          </p:cNvSpPr>
          <p:nvPr/>
        </p:nvSpPr>
        <p:spPr>
          <a:xfrm>
            <a:off x="899592" y="926276"/>
            <a:ext cx="7674076" cy="14157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/>
              <a:t>Маркеры комплексного анализа ВПР </a:t>
            </a:r>
            <a:endParaRPr lang="ru-RU" sz="2800" b="1" dirty="0" smtClean="0"/>
          </a:p>
          <a:p>
            <a:pPr algn="ctr"/>
            <a:r>
              <a:rPr lang="ru-RU" sz="2000" b="1" dirty="0" smtClean="0"/>
              <a:t>Простые задания (базовый уровень) делаются хуже,  чем в среднем по региону, а повышенной сложности лучше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4221087"/>
            <a:ext cx="33843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2362545"/>
            <a:ext cx="8964488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8804"/>
          <a:stretch/>
        </p:blipFill>
        <p:spPr>
          <a:xfrm>
            <a:off x="99849" y="2348880"/>
            <a:ext cx="8792631" cy="37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32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179512" y="350542"/>
            <a:ext cx="558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Управленческие инструменты</a:t>
            </a:r>
            <a:endParaRPr lang="zh-CN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2219001179"/>
              </p:ext>
            </p:extLst>
          </p:nvPr>
        </p:nvGraphicFramePr>
        <p:xfrm>
          <a:off x="827584" y="1844824"/>
          <a:ext cx="700844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51520" y="348692"/>
            <a:ext cx="558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Управленческие инструменты</a:t>
            </a:r>
          </a:p>
        </p:txBody>
      </p:sp>
      <p:sp>
        <p:nvSpPr>
          <p:cNvPr id="32" name="内容占位符 4"/>
          <p:cNvSpPr txBox="1">
            <a:spLocks/>
          </p:cNvSpPr>
          <p:nvPr/>
        </p:nvSpPr>
        <p:spPr>
          <a:xfrm>
            <a:off x="755576" y="1532982"/>
            <a:ext cx="767407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ctr"/>
            <a:r>
              <a:rPr lang="ru-RU" b="1" dirty="0"/>
              <a:t>Приказ «Об итогах проведения Всероссийских проверочных работ в МБОУ СОШ№4 в 2019г</a:t>
            </a:r>
            <a:r>
              <a:rPr lang="ru-RU" b="1" dirty="0" smtClean="0"/>
              <a:t>.» №379 от 26.08.2019г.</a:t>
            </a:r>
            <a:endParaRPr lang="ru-RU" sz="1400" b="1" dirty="0"/>
          </a:p>
        </p:txBody>
      </p:sp>
      <p:sp>
        <p:nvSpPr>
          <p:cNvPr id="43" name="矩形 42"/>
          <p:cNvSpPr/>
          <p:nvPr/>
        </p:nvSpPr>
        <p:spPr>
          <a:xfrm>
            <a:off x="611560" y="2179313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dirty="0"/>
              <a:t>Утвержден План мероприятий, направленного на обеспечение объективности результатов знаний обучающихся в процедуре ВПР </a:t>
            </a:r>
            <a:r>
              <a:rPr lang="ru-RU" dirty="0" smtClean="0"/>
              <a:t>2020:</a:t>
            </a:r>
            <a:endParaRPr lang="ru-RU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Анализ и подведение итогов ВПР в 2019г.;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Контрольно-диагностическая и коррекционная деятельность по организации и проведению ВПР;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Методическое обеспечение подготовки и проведения ВПР.</a:t>
            </a:r>
          </a:p>
        </p:txBody>
      </p:sp>
    </p:spTree>
    <p:extLst>
      <p:ext uri="{BB962C8B-B14F-4D97-AF65-F5344CB8AC3E}">
        <p14:creationId xmlns:p14="http://schemas.microsoft.com/office/powerpoint/2010/main" val="11569228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51520" y="348692"/>
            <a:ext cx="558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Управленческие инструменты</a:t>
            </a:r>
          </a:p>
        </p:txBody>
      </p:sp>
      <p:sp>
        <p:nvSpPr>
          <p:cNvPr id="32" name="内容占位符 4"/>
          <p:cNvSpPr txBox="1">
            <a:spLocks/>
          </p:cNvSpPr>
          <p:nvPr/>
        </p:nvSpPr>
        <p:spPr>
          <a:xfrm>
            <a:off x="5148064" y="1634552"/>
            <a:ext cx="3888432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ru-RU" b="1" dirty="0" smtClean="0"/>
              <a:t>СЕМИНАР-ТРЕНИНГ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«ОБЕСПЕЧЕНИЕ ФУНКЦИОНИРОВАНИЯ ВСОКО: </a:t>
            </a:r>
            <a:br>
              <a:rPr lang="ru-RU" b="1" dirty="0" smtClean="0"/>
            </a:br>
            <a:r>
              <a:rPr lang="ru-RU" b="1" dirty="0" smtClean="0"/>
              <a:t>ПРАКТИКУМ ПО УПРАВЛЕНЧЕСКОМУ МОДЕЛИРОВАНИЮ»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6021288"/>
            <a:ext cx="1851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28 </a:t>
            </a:r>
            <a:r>
              <a:rPr lang="ru-RU" sz="1600" dirty="0"/>
              <a:t>сентября 2019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17232" y="4014569"/>
            <a:ext cx="3150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Тренер: </a:t>
            </a:r>
            <a:br>
              <a:rPr lang="ru-RU" sz="1600" dirty="0" smtClean="0"/>
            </a:br>
            <a:r>
              <a:rPr lang="ru-RU" sz="1600" b="1" u="sng" dirty="0" smtClean="0"/>
              <a:t>Савиных </a:t>
            </a:r>
            <a:r>
              <a:rPr lang="ru-RU" sz="1600" b="1" u="sng" dirty="0"/>
              <a:t>Галина Петровна</a:t>
            </a:r>
            <a:r>
              <a:rPr lang="ru-RU" sz="1600" dirty="0"/>
              <a:t>, кандидат педагогических наук, </a:t>
            </a:r>
            <a:r>
              <a:rPr lang="ru-RU" sz="1600" dirty="0" err="1"/>
              <a:t>коуч</a:t>
            </a:r>
            <a:r>
              <a:rPr lang="ru-RU" sz="1600" dirty="0"/>
              <a:t>; координатор проекта «Практики ВСОКО» НКО «Ассоциация руководителей образовательных организаций»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943550" cy="262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1" b="-142"/>
          <a:stretch/>
        </p:blipFill>
        <p:spPr>
          <a:xfrm>
            <a:off x="1763688" y="2765833"/>
            <a:ext cx="3092463" cy="218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4560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10" name="内容占位符 4"/>
          <p:cNvSpPr txBox="1">
            <a:spLocks/>
          </p:cNvSpPr>
          <p:nvPr/>
        </p:nvSpPr>
        <p:spPr>
          <a:xfrm>
            <a:off x="2843808" y="1634552"/>
            <a:ext cx="492922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ru-RU" b="1" dirty="0"/>
              <a:t>И</a:t>
            </a:r>
            <a:r>
              <a:rPr lang="ru-RU" b="1" dirty="0" smtClean="0"/>
              <a:t>зменения </a:t>
            </a:r>
            <a:r>
              <a:rPr lang="ru-RU" b="1" dirty="0"/>
              <a:t>в локальные </a:t>
            </a:r>
            <a:r>
              <a:rPr lang="ru-RU" b="1" dirty="0" smtClean="0"/>
              <a:t>акты:</a:t>
            </a:r>
            <a:endParaRPr lang="en-US" altLang="zh-CN" sz="2400" dirty="0">
              <a:solidFill>
                <a:schemeClr val="tx2"/>
              </a:solidFill>
              <a:ea typeface="宋体" charset="-122"/>
            </a:endParaRPr>
          </a:p>
        </p:txBody>
      </p:sp>
      <p:sp>
        <p:nvSpPr>
          <p:cNvPr id="8" name="矩形 5"/>
          <p:cNvSpPr/>
          <p:nvPr/>
        </p:nvSpPr>
        <p:spPr>
          <a:xfrm>
            <a:off x="251520" y="348692"/>
            <a:ext cx="558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Управленческие инструменты</a:t>
            </a:r>
          </a:p>
        </p:txBody>
      </p:sp>
      <p:sp>
        <p:nvSpPr>
          <p:cNvPr id="9" name="矩形 42"/>
          <p:cNvSpPr/>
          <p:nvPr/>
        </p:nvSpPr>
        <p:spPr>
          <a:xfrm>
            <a:off x="935596" y="2276872"/>
            <a:ext cx="72728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Положение о </a:t>
            </a:r>
            <a:r>
              <a:rPr lang="ru-RU" dirty="0" smtClean="0"/>
              <a:t>ВСОКО;</a:t>
            </a:r>
            <a:endParaRPr lang="ru-RU" dirty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Положение о формах, периодичности, порядке текущего контроля</a:t>
            </a:r>
            <a:br>
              <a:rPr lang="ru-RU" dirty="0"/>
            </a:br>
            <a:r>
              <a:rPr lang="ru-RU" dirty="0"/>
              <a:t>успеваемости и промежуточной аттестации обучающихся, порядке и</a:t>
            </a:r>
            <a:br>
              <a:rPr lang="ru-RU" dirty="0"/>
            </a:br>
            <a:r>
              <a:rPr lang="ru-RU" dirty="0"/>
              <a:t>основании перевода на обучение по адаптированной </a:t>
            </a:r>
            <a:r>
              <a:rPr lang="ru-RU" dirty="0" smtClean="0"/>
              <a:t>образовательной программе</a:t>
            </a:r>
            <a:r>
              <a:rPr lang="ru-RU" dirty="0"/>
              <a:t>, перевода в следующий </a:t>
            </a:r>
            <a:r>
              <a:rPr lang="ru-RU" dirty="0" smtClean="0"/>
              <a:t>класс; </a:t>
            </a:r>
            <a:endParaRPr lang="ru-RU" dirty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Положение о рабочих </a:t>
            </a:r>
            <a:r>
              <a:rPr lang="ru-RU" dirty="0" smtClean="0"/>
              <a:t>программах; </a:t>
            </a:r>
            <a:endParaRPr lang="ru-RU" dirty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Положение об оценочных материалах (оценочных инструментах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/>
      </p:pic>
      <p:sp>
        <p:nvSpPr>
          <p:cNvPr id="8" name="矩形 5"/>
          <p:cNvSpPr/>
          <p:nvPr/>
        </p:nvSpPr>
        <p:spPr>
          <a:xfrm>
            <a:off x="251520" y="348692"/>
            <a:ext cx="558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Управленческие инструменты</a:t>
            </a:r>
          </a:p>
        </p:txBody>
      </p:sp>
      <p:sp>
        <p:nvSpPr>
          <p:cNvPr id="9" name="矩形 42"/>
          <p:cNvSpPr/>
          <p:nvPr/>
        </p:nvSpPr>
        <p:spPr>
          <a:xfrm>
            <a:off x="431540" y="1412776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/>
              <a:t>Совершенствование системы внутришкольной оценки качества знаний по всем предметам, включённым в перечень ВПР по </a:t>
            </a:r>
            <a:r>
              <a:rPr lang="ru-RU" b="1" dirty="0" smtClean="0"/>
              <a:t>классам:</a:t>
            </a:r>
          </a:p>
          <a:p>
            <a:pPr lvl="0" algn="just"/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Разработать листы </a:t>
            </a:r>
            <a:r>
              <a:rPr lang="ru-RU" sz="1400" dirty="0" smtClean="0"/>
              <a:t>контроля качества уроков для оценивания подготовки </a:t>
            </a:r>
            <a:r>
              <a:rPr lang="ru-RU" sz="1400" dirty="0"/>
              <a:t>к </a:t>
            </a:r>
            <a:r>
              <a:rPr lang="ru-RU" sz="1400" dirty="0" smtClean="0"/>
              <a:t>ВПР;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</a:t>
            </a:r>
            <a:r>
              <a:rPr lang="ru-RU" sz="1400" dirty="0"/>
              <a:t>контрольно- измерительных материалов для промежуточной аттестации в формате </a:t>
            </a:r>
            <a:r>
              <a:rPr lang="ru-RU" sz="1400" dirty="0" smtClean="0"/>
              <a:t>ВПР;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Проконтролировать:</a:t>
            </a:r>
          </a:p>
          <a:p>
            <a:pPr marL="722313" indent="-452438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smtClean="0"/>
              <a:t>уроках </a:t>
            </a:r>
            <a:r>
              <a:rPr lang="ru-RU" sz="1400" dirty="0"/>
              <a:t>иностранного </a:t>
            </a:r>
            <a:r>
              <a:rPr lang="ru-RU" sz="1400" dirty="0" smtClean="0"/>
              <a:t>языка в </a:t>
            </a:r>
            <a:r>
              <a:rPr lang="ru-RU" sz="1400" dirty="0"/>
              <a:t>7-х классах умение </a:t>
            </a:r>
            <a:r>
              <a:rPr lang="ru-RU" sz="1400" dirty="0" smtClean="0"/>
              <a:t>школьников </a:t>
            </a:r>
            <a:r>
              <a:rPr lang="ru-RU" sz="1400" dirty="0"/>
              <a:t>составлять </a:t>
            </a:r>
            <a:r>
              <a:rPr lang="ru-RU" sz="1400" dirty="0" smtClean="0"/>
              <a:t>связный рассказ-описание </a:t>
            </a:r>
            <a:r>
              <a:rPr lang="ru-RU" sz="1400" dirty="0"/>
              <a:t>по </a:t>
            </a:r>
            <a:r>
              <a:rPr lang="ru-RU" sz="1400" dirty="0" smtClean="0"/>
              <a:t>фотографии </a:t>
            </a:r>
            <a:r>
              <a:rPr lang="ru-RU" sz="1400" dirty="0"/>
              <a:t>с </a:t>
            </a:r>
            <a:r>
              <a:rPr lang="ru-RU" sz="1400" dirty="0" smtClean="0"/>
              <a:t>использованием плана</a:t>
            </a:r>
            <a:r>
              <a:rPr lang="ru-RU" sz="1400" dirty="0"/>
              <a:t>, читать текст, </a:t>
            </a:r>
            <a:r>
              <a:rPr lang="ru-RU" sz="1400" dirty="0" smtClean="0"/>
              <a:t>отвечать на </a:t>
            </a:r>
            <a:r>
              <a:rPr lang="ru-RU" sz="1400" dirty="0"/>
              <a:t>вопросы по </a:t>
            </a:r>
            <a:r>
              <a:rPr lang="ru-RU" sz="1400" dirty="0" smtClean="0"/>
              <a:t>содержанию, работать </a:t>
            </a:r>
            <a:r>
              <a:rPr lang="ru-RU" sz="1400" dirty="0"/>
              <a:t>с </a:t>
            </a:r>
            <a:r>
              <a:rPr lang="ru-RU" sz="1400" dirty="0" smtClean="0"/>
              <a:t>грамматическим материалом;</a:t>
            </a:r>
          </a:p>
          <a:p>
            <a:pPr marL="722313" indent="-452438" algn="just">
              <a:buFont typeface="Wingdings" panose="05000000000000000000" pitchFamily="2" charset="2"/>
              <a:buChar char="ü"/>
            </a:pPr>
            <a:r>
              <a:rPr lang="ru-RU" sz="1400" dirty="0"/>
              <a:t>Проконтролировать, </a:t>
            </a:r>
            <a:r>
              <a:rPr lang="ru-RU" sz="1400" dirty="0" smtClean="0"/>
              <a:t>как на </a:t>
            </a:r>
            <a:r>
              <a:rPr lang="ru-RU" sz="1400" dirty="0"/>
              <a:t>уроках </a:t>
            </a:r>
            <a:r>
              <a:rPr lang="ru-RU" sz="1400" dirty="0" smtClean="0"/>
              <a:t>обществознания в </a:t>
            </a:r>
            <a:r>
              <a:rPr lang="ru-RU" sz="1400" dirty="0"/>
              <a:t>7-х, 8-х классах </a:t>
            </a:r>
            <a:r>
              <a:rPr lang="ru-RU" sz="1400" dirty="0" smtClean="0"/>
              <a:t>учитель включает </a:t>
            </a:r>
            <a:r>
              <a:rPr lang="ru-RU" sz="1400" dirty="0"/>
              <a:t>задания </a:t>
            </a:r>
            <a:r>
              <a:rPr lang="ru-RU" sz="1400" dirty="0" smtClean="0"/>
              <a:t>проанализировать </a:t>
            </a:r>
            <a:r>
              <a:rPr lang="ru-RU" sz="1400" dirty="0"/>
              <a:t>событие, </a:t>
            </a:r>
            <a:r>
              <a:rPr lang="ru-RU" sz="1400" dirty="0" smtClean="0"/>
              <a:t>составить сообщение </a:t>
            </a:r>
            <a:r>
              <a:rPr lang="ru-RU" sz="1400" dirty="0"/>
              <a:t>с </a:t>
            </a:r>
            <a:r>
              <a:rPr lang="ru-RU" sz="1400" dirty="0" smtClean="0"/>
              <a:t>использованием </a:t>
            </a:r>
            <a:r>
              <a:rPr lang="ru-RU" sz="1400" dirty="0"/>
              <a:t>личного </a:t>
            </a:r>
            <a:r>
              <a:rPr lang="ru-RU" sz="1400" dirty="0" smtClean="0"/>
              <a:t>социального опыта;</a:t>
            </a:r>
          </a:p>
          <a:p>
            <a:pPr marL="722313" indent="-452438" algn="just">
              <a:buFont typeface="Wingdings" panose="05000000000000000000" pitchFamily="2" charset="2"/>
              <a:buChar char="ü"/>
            </a:pPr>
            <a:r>
              <a:rPr lang="ru-RU" sz="1400" dirty="0"/>
              <a:t>практические умения учащихся 7-х, 8-х классов на </a:t>
            </a:r>
            <a:r>
              <a:rPr lang="ru-RU" sz="1400" dirty="0" smtClean="0"/>
              <a:t>уроках биологии</a:t>
            </a:r>
            <a:r>
              <a:rPr lang="ru-RU" sz="1400" dirty="0"/>
              <a:t>, географии, химии, физики использовать лабораторное </a:t>
            </a:r>
            <a:r>
              <a:rPr lang="ru-RU" sz="1400" dirty="0" smtClean="0"/>
              <a:t>оборудование, измерять </a:t>
            </a:r>
            <a:r>
              <a:rPr lang="ru-RU" sz="1400" dirty="0"/>
              <a:t>показания, работать с различными видами </a:t>
            </a:r>
            <a:r>
              <a:rPr lang="ru-RU" sz="1400" dirty="0" smtClean="0"/>
              <a:t>информации;</a:t>
            </a:r>
          </a:p>
          <a:p>
            <a:pPr marL="722313" indent="-452438" algn="just">
              <a:buFont typeface="Wingdings" panose="05000000000000000000" pitchFamily="2" charset="2"/>
              <a:buChar char="ü"/>
            </a:pPr>
            <a:r>
              <a:rPr lang="ru-RU" sz="1400" dirty="0"/>
              <a:t>на уроках истории знания учащихся по истории своего края, умение работать с картой, составлять небольшое сообщение на историческую </a:t>
            </a:r>
            <a:r>
              <a:rPr lang="ru-RU" sz="1400" dirty="0" smtClean="0"/>
              <a:t>тему;</a:t>
            </a:r>
          </a:p>
          <a:p>
            <a:pPr marL="722313" indent="-452438" algn="just">
              <a:buFont typeface="Wingdings" panose="05000000000000000000" pitchFamily="2" charset="2"/>
              <a:buChar char="ü"/>
            </a:pPr>
            <a:r>
              <a:rPr lang="ru-RU" sz="1400" dirty="0"/>
              <a:t>подготовку к ВПР учащихся 8-х классов, которые впервые будут выполнять </a:t>
            </a:r>
            <a:r>
              <a:rPr lang="ru-RU" sz="1400" dirty="0" smtClean="0"/>
              <a:t>работу ВПР.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Провести заседания </a:t>
            </a:r>
            <a:r>
              <a:rPr lang="ru-RU" sz="1400" dirty="0" smtClean="0"/>
              <a:t>ШМО, </a:t>
            </a:r>
            <a:r>
              <a:rPr lang="ru-RU" sz="1400" dirty="0"/>
              <a:t>проанализировать выполнение проверочных работ, разработать план повышения качества образовательных результатов учащихся, которые не справились с заданиями</a:t>
            </a:r>
          </a:p>
          <a:p>
            <a:pPr marL="722313" indent="-452438" algn="just">
              <a:buFont typeface="Wingdings" panose="05000000000000000000" pitchFamily="2" charset="2"/>
              <a:buChar char="ü"/>
            </a:pPr>
            <a:endParaRPr lang="ru-RU" sz="1400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5368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563</Words>
  <Application>Microsoft Office PowerPoint</Application>
  <PresentationFormat>Экран (4:3)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Wingdings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2019-11-12T06:46:20Z</dcterms:created>
  <dcterms:modified xsi:type="dcterms:W3CDTF">2019-11-15T03:38:51Z</dcterms:modified>
</cp:coreProperties>
</file>