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42"/>
  </p:notesMasterIdLst>
  <p:handoutMasterIdLst>
    <p:handoutMasterId r:id="rId43"/>
  </p:handoutMasterIdLst>
  <p:sldIdLst>
    <p:sldId id="258" r:id="rId2"/>
    <p:sldId id="473" r:id="rId3"/>
    <p:sldId id="474" r:id="rId4"/>
    <p:sldId id="475" r:id="rId5"/>
    <p:sldId id="476" r:id="rId6"/>
    <p:sldId id="477" r:id="rId7"/>
    <p:sldId id="466" r:id="rId8"/>
    <p:sldId id="465" r:id="rId9"/>
    <p:sldId id="493" r:id="rId10"/>
    <p:sldId id="467" r:id="rId11"/>
    <p:sldId id="366" r:id="rId12"/>
    <p:sldId id="468" r:id="rId13"/>
    <p:sldId id="464" r:id="rId14"/>
    <p:sldId id="346" r:id="rId15"/>
    <p:sldId id="492" r:id="rId16"/>
    <p:sldId id="479" r:id="rId17"/>
    <p:sldId id="478" r:id="rId18"/>
    <p:sldId id="497" r:id="rId19"/>
    <p:sldId id="498" r:id="rId20"/>
    <p:sldId id="499" r:id="rId21"/>
    <p:sldId id="504" r:id="rId22"/>
    <p:sldId id="505" r:id="rId23"/>
    <p:sldId id="506" r:id="rId24"/>
    <p:sldId id="494" r:id="rId25"/>
    <p:sldId id="495" r:id="rId26"/>
    <p:sldId id="496" r:id="rId27"/>
    <p:sldId id="480" r:id="rId28"/>
    <p:sldId id="481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503" r:id="rId40"/>
    <p:sldId id="511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17" autoAdjust="0"/>
  </p:normalViewPr>
  <p:slideViewPr>
    <p:cSldViewPr>
      <p:cViewPr>
        <p:scale>
          <a:sx n="102" d="100"/>
          <a:sy n="102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panose="020B0604020202020204" pitchFamily="34" charset="0"/>
              </a:defRPr>
            </a:lvl1pPr>
          </a:lstStyle>
          <a:p>
            <a:fld id="{2EC1537B-2481-4E68-BFF1-B5BBB892A3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26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panose="020B0604020202020204" pitchFamily="34" charset="0"/>
              </a:defRPr>
            </a:lvl1pPr>
          </a:lstStyle>
          <a:p>
            <a:fld id="{A2D841EE-8F5F-457F-92B4-D154ECB502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128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5132C2-4DAE-439D-900B-4A6730D33F06}" type="slidenum">
              <a:rPr lang="ru-RU" altLang="ru-RU" u="none">
                <a:latin typeface="Arial" panose="020B0604020202020204" pitchFamily="34" charset="0"/>
              </a:rPr>
              <a:pPr eaLnBrk="1" hangingPunct="1"/>
              <a:t>1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25DFD2-5390-4973-B618-45A623C45D9F}" type="slidenum">
              <a:rPr lang="ru-RU" altLang="ru-RU" u="none">
                <a:latin typeface="Arial" panose="020B0604020202020204" pitchFamily="34" charset="0"/>
              </a:rPr>
              <a:pPr eaLnBrk="1" hangingPunct="1"/>
              <a:t>31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FC480E-D309-4DD3-9E0E-ABB29A02D126}" type="slidenum">
              <a:rPr lang="ru-RU" altLang="ru-RU" u="none">
                <a:latin typeface="Arial" panose="020B0604020202020204" pitchFamily="34" charset="0"/>
              </a:rPr>
              <a:pPr eaLnBrk="1" hangingPunct="1"/>
              <a:t>32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937A1E-5814-4AE1-BA56-EC14B75CCD49}" type="slidenum">
              <a:rPr lang="ru-RU" altLang="ru-RU" u="none">
                <a:latin typeface="Arial" panose="020B0604020202020204" pitchFamily="34" charset="0"/>
              </a:rPr>
              <a:pPr eaLnBrk="1" hangingPunct="1"/>
              <a:t>33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E0F80A-2B21-41D3-88BD-B1BC99E06025}" type="slidenum">
              <a:rPr lang="ru-RU" altLang="ru-RU" u="none">
                <a:latin typeface="Arial" panose="020B0604020202020204" pitchFamily="34" charset="0"/>
              </a:rPr>
              <a:pPr eaLnBrk="1" hangingPunct="1"/>
              <a:t>34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E50655-268E-4C39-AAFE-A77D94F5B182}" type="slidenum">
              <a:rPr lang="ru-RU" altLang="ru-RU" u="none">
                <a:latin typeface="Arial" panose="020B0604020202020204" pitchFamily="34" charset="0"/>
              </a:rPr>
              <a:pPr eaLnBrk="1" hangingPunct="1"/>
              <a:t>35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9C93D4-13E8-405E-BC65-D4D591087155}" type="slidenum">
              <a:rPr lang="ru-RU" altLang="ru-RU" u="none">
                <a:latin typeface="Arial" panose="020B0604020202020204" pitchFamily="34" charset="0"/>
              </a:rPr>
              <a:pPr eaLnBrk="1" hangingPunct="1"/>
              <a:t>36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42399F-951F-4D8B-B33D-11B1947772B2}" type="slidenum">
              <a:rPr lang="ru-RU" altLang="ru-RU" u="none">
                <a:latin typeface="Arial" panose="020B0604020202020204" pitchFamily="34" charset="0"/>
              </a:rPr>
              <a:pPr eaLnBrk="1" hangingPunct="1"/>
              <a:t>37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609081-5897-4900-87F3-AED6C20FA2D4}" type="slidenum">
              <a:rPr lang="ru-RU" altLang="ru-RU" u="none">
                <a:latin typeface="Arial" panose="020B0604020202020204" pitchFamily="34" charset="0"/>
              </a:rPr>
              <a:pPr eaLnBrk="1" hangingPunct="1"/>
              <a:t>38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841EE-8F5F-457F-92B4-D154ECB502F4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63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FCBADA-CEA5-4EF2-A22A-E392FAB2B59B}" type="slidenum">
              <a:rPr lang="ru-RU" altLang="ru-RU" u="none">
                <a:latin typeface="Arial" panose="020B0604020202020204" pitchFamily="34" charset="0"/>
              </a:rPr>
              <a:pPr eaLnBrk="1" hangingPunct="1"/>
              <a:t>11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D16201-2C5F-4197-B27A-08C4ADDBCFAA}" type="slidenum">
              <a:rPr lang="ru-RU" altLang="ru-RU" u="none">
                <a:latin typeface="Arial" panose="020B0604020202020204" pitchFamily="34" charset="0"/>
              </a:rPr>
              <a:pPr eaLnBrk="1" hangingPunct="1"/>
              <a:t>14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4E5AC2-5C1D-4E2B-A8DA-748E04BFCE71}" type="slidenum">
              <a:rPr lang="ru-RU" altLang="ru-RU" u="none">
                <a:latin typeface="Arial" panose="020B0604020202020204" pitchFamily="34" charset="0"/>
              </a:rPr>
              <a:pPr eaLnBrk="1" hangingPunct="1"/>
              <a:t>16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EAD847-C54D-4D7A-BED8-CF7A03D54150}" type="slidenum">
              <a:rPr lang="ru-RU" altLang="ru-RU" u="none">
                <a:latin typeface="Arial" panose="020B0604020202020204" pitchFamily="34" charset="0"/>
              </a:rPr>
              <a:pPr eaLnBrk="1" hangingPunct="1"/>
              <a:t>27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9521D4-B1A6-4665-8BF7-9E45539D4DB4}" type="slidenum">
              <a:rPr lang="ru-RU" altLang="ru-RU" u="none">
                <a:latin typeface="Arial" panose="020B0604020202020204" pitchFamily="34" charset="0"/>
              </a:rPr>
              <a:pPr eaLnBrk="1" hangingPunct="1"/>
              <a:t>28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397EE6-7843-4DC5-A506-3271CEE5B76B}" type="slidenum">
              <a:rPr lang="ru-RU" altLang="ru-RU" u="none">
                <a:latin typeface="Arial" panose="020B0604020202020204" pitchFamily="34" charset="0"/>
              </a:rPr>
              <a:pPr eaLnBrk="1" hangingPunct="1"/>
              <a:t>29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928AB8-4CA2-4D23-B596-A80DF078045D}" type="slidenum">
              <a:rPr lang="ru-RU" altLang="ru-RU" u="none">
                <a:latin typeface="Arial" panose="020B0604020202020204" pitchFamily="34" charset="0"/>
              </a:rPr>
              <a:pPr eaLnBrk="1" hangingPunct="1"/>
              <a:t>30</a:t>
            </a:fld>
            <a:endParaRPr lang="ru-RU" altLang="ru-RU" u="none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C25B-A13B-4495-A0CD-4A883B6BBD2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57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CBCB-6B42-4797-B8DA-3EC1BE5523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972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BE92-C06A-4037-9E89-0081FF56F62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763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1219200"/>
            <a:ext cx="94488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27200" y="2819400"/>
            <a:ext cx="94488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200" y="4572000"/>
            <a:ext cx="94488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737600" y="6507164"/>
            <a:ext cx="24384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727200" y="6507164"/>
            <a:ext cx="38608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21600" y="6172200"/>
            <a:ext cx="1016000" cy="609600"/>
          </a:xfrm>
        </p:spPr>
        <p:txBody>
          <a:bodyPr/>
          <a:lstStyle>
            <a:lvl1pPr>
              <a:defRPr/>
            </a:lvl1pPr>
          </a:lstStyle>
          <a:p>
            <a:fld id="{0640384B-76A2-4E3F-909C-933DCEF5D7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09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013420-2F8B-4309-B6F3-24775435109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915F9A5-C64C-4701-B36F-50E7093C86E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5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818E-7D98-4F34-8233-B250C644F6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46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76F-670C-4688-915F-60097A6CCD8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27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0935-68AD-4A94-8A2B-61268D3F748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72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FCEE-D3FC-4CA0-A230-0B08C284EFB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51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7A96-6F1C-43F8-A9D8-C377840019A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9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C930-4CCF-409E-967A-0E31EEDECFA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58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81C8-BD60-4C40-B25A-A68ABECBCD2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185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79FAA-5E29-4D89-9379-1BE147029B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09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DC68F-AEF3-49F4-8C8A-8C2B0FE3E7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80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edsov.ru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839416" y="876412"/>
            <a:ext cx="10515600" cy="22514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Деструктивный (разрушающий) вид педагогического взаимодействия: </a:t>
            </a:r>
            <a:r>
              <a:rPr lang="ru-RU" alt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искажает форму и содержание образования, дестабилизирует связи между участниками, элементами педагогической системы, что приводит к необратимым последствиям в образовательной сфере.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cdn2.vectorstock.com/i/1000x1000/21/56/talking-women-laughing-friends-office-vector-198021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3"/>
          <a:stretch/>
        </p:blipFill>
        <p:spPr bwMode="auto">
          <a:xfrm>
            <a:off x="4079776" y="2924944"/>
            <a:ext cx="3832969" cy="36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1124745"/>
            <a:ext cx="10873208" cy="2160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Рестриктивный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(ограничивающий) вид педагогического взаимодействия: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осуществляется посредством строгого контроля за развитием отдельных качеств (свойств, элементов и т.д.) без учета целостного подхода к процессу развития и формирования личности (системы).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st2.depositphotos.com/1001599/9251/v/450/depositphotos_92510100-stock-illustration-woman-using-laptop-for-educ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924944"/>
            <a:ext cx="3816424" cy="305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692696"/>
            <a:ext cx="11017224" cy="37444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Реструктивный</a:t>
            </a:r>
            <a:r>
              <a:rPr lang="ru-RU" sz="2400" b="1" i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(поддерживающий) вид педагогического взаимодействия </a:t>
            </a:r>
            <a:r>
              <a:rPr lang="ru-RU" sz="24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обеспечивает решение тактических - ближайших задач в педагогическом процессе, необходимых для сохранения целостности личности (системы) на определенном уровне достижений, однако </a:t>
            </a:r>
            <a:r>
              <a:rPr lang="ru-RU" sz="24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не учитывает перспективу и стратегию развития.</a:t>
            </a:r>
          </a:p>
          <a:p>
            <a:pPr marL="0" indent="0" algn="just">
              <a:buNone/>
            </a:pP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564904"/>
            <a:ext cx="3309938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7408" y="836713"/>
            <a:ext cx="10873208" cy="3888432"/>
          </a:xfrm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Конструктивный</a:t>
            </a:r>
            <a:r>
              <a:rPr lang="ru-RU" alt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(развивающий) вид педагогического взаимодействия не только обеспечивает целостность, субстанциональную связь, необходимую для полноценного жизнеобеспечения личности (системы), но и создает условия для дальнейшего ее развития, оптимальной адаптации к динамичной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среде.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multiurok.ru/img/568462/image_5d0e994cace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780929"/>
            <a:ext cx="3310201" cy="39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1511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/>
              <a:t>	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F66B079-58FD-4A07-9774-EB1739924E9E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12192000" cy="1617784"/>
          </a:xfrm>
          <a:prstGeom prst="rect">
            <a:avLst/>
          </a:prstGeom>
          <a:effectLst>
            <a:outerShdw blurRad="50800" dist="50800" dir="5400000" sx="48000" sy="48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Сущностные характеристики взаимодействия: </a:t>
            </a:r>
          </a:p>
          <a:p>
            <a:pPr algn="ctr"/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199456" y="2708920"/>
            <a:ext cx="11089232" cy="375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ценностные ориентации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позиция во взаимодействии 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мотивация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эмоциональные проявления 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обмен информацией 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совместных действий </a:t>
            </a:r>
          </a:p>
        </p:txBody>
      </p:sp>
      <p:pic>
        <p:nvPicPr>
          <p:cNvPr id="1026" name="Picture 2" descr="https://static.wixstatic.com/media/d2dc57_4b17afb0144a4c558c4975ff37eb35d4~mv2.png/v1/fill/w_800,h_658,al_c/d2dc57_4b17afb0144a4c558c4975ff37eb35d4~m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780928"/>
            <a:ext cx="3060105" cy="25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695400" y="692696"/>
            <a:ext cx="10945216" cy="252028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компетентность педагога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интегральная характеристика,  определяющая способность решать профессиональные проблемы и типичные профессиональные задачи, возникающие в реальных ситуациях профессиональной педагогической деятельности, с использованием знаний, профессионального и жизненного опыта, ценностей и наклонностей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(ФГОС по направлению «Педагогика»)	 </a:t>
            </a:r>
          </a:p>
          <a:p>
            <a:endParaRPr lang="ru-RU" altLang="ru-RU" dirty="0" smtClean="0"/>
          </a:p>
        </p:txBody>
      </p:sp>
      <p:pic>
        <p:nvPicPr>
          <p:cNvPr id="3" name="Picture 2" descr="https://www.tgl.net.ru/wp-content/uploads/2017/05/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068960"/>
            <a:ext cx="4320480" cy="29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79376" y="836712"/>
            <a:ext cx="11449272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  <a:defRPr/>
            </a:pP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Компетентность 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родителя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способность  разрешать  разные  типы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социальнo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-педагогических  ситуаций,  связанных  с  развитием  личности  ребенка.  </a:t>
            </a:r>
          </a:p>
          <a:p>
            <a:pPr marL="109728" indent="0" algn="just">
              <a:buNone/>
              <a:defRPr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  <a:defRPr/>
            </a:pP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Ключевые  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компетентности родителя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способность  понимать  потребности  ребенка  и  создавать  возможности их удовлетворения, делая  ребенка  счастливым; 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способность  видеть  происходящие с ребенком события  с  т. зрения перспективы  развития  ребенка (физического, интеллектуального, социально-эмоционального, духовно-нравственного) </a:t>
            </a:r>
          </a:p>
          <a:p>
            <a:pPr marL="109728" indent="0" algn="just"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Е.С.Евдокимова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НИЛ проблем образования родителей ГОУ ВПО «ВГПУ»).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gym7.ru/images/kinderopvang-teken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772816"/>
            <a:ext cx="4536504" cy="15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623392" y="2184373"/>
            <a:ext cx="11161240" cy="3764907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тому, как дети и взрослые отвечали на вопрос «Что есть любовь и как мудро любить другого человека?» мы все больше убеждались в том, как важно Ребенку и Родителю быть любимыми, хорошими, способными! И не случайно, поскольку именно эти базовые устремления (как утверждают исследователи, и не только они) обеспечивают целостное, устойчивое  развитие Человека. </a:t>
            </a:r>
          </a:p>
          <a:p>
            <a:endParaRPr lang="ru-RU" altLang="ru-RU" dirty="0" smtClean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F66B079-58FD-4A07-9774-EB1739924E9E}"/>
              </a:ext>
            </a:extLst>
          </p:cNvPr>
          <p:cNvSpPr txBox="1">
            <a:spLocks/>
          </p:cNvSpPr>
          <p:nvPr/>
        </p:nvSpPr>
        <p:spPr>
          <a:xfrm>
            <a:off x="119336" y="548680"/>
            <a:ext cx="12142664" cy="1617784"/>
          </a:xfrm>
          <a:prstGeom prst="rect">
            <a:avLst/>
          </a:prstGeom>
          <a:effectLst>
            <a:outerShdw blurRad="50800" dist="50800" dir="5400000" sx="48000" sy="48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ДЕТИ ИМЕЮТ ПРАВО НА ЛЮБОВЬ. </a:t>
            </a:r>
          </a:p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ИХ РОДИТЕЛИ ТОЖЕ! </a:t>
            </a:r>
            <a:b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КУЛЬТУРА ВЗАИМОДЕЙСТВИЯ С СЕМЬЕЙ.</a:t>
            </a:r>
            <a:b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4005064"/>
            <a:ext cx="1872208" cy="2596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695400" y="692695"/>
            <a:ext cx="11089232" cy="5433467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мы наблюдаем в реальности? К сожалению, вместо любви нередко учителя «дарят» семье ненависть, хамство! Вместо того, чтобы хвалить, поощрять, поддерживать педагоги критикуют! Вместо того, чтобы развивать способности, воспитатели, учителя, классные руководители поучают.  И это происходит на родительских собраниях, лекциях….  Вместо того, чтобы взаимодействовать, педагоги воздействуют на родителей, выбираю тактику манипулирования!</a:t>
            </a:r>
          </a:p>
          <a:p>
            <a:endParaRPr lang="ru-RU" altLang="ru-RU" dirty="0" smtClean="0"/>
          </a:p>
        </p:txBody>
      </p:sp>
      <p:pic>
        <p:nvPicPr>
          <p:cNvPr id="2050" name="Picture 2" descr="https://tehnikum.bryansk.in/images/news/big/1_sobranie_roditele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b="14907"/>
          <a:stretch/>
        </p:blipFill>
        <p:spPr bwMode="auto">
          <a:xfrm>
            <a:off x="3215680" y="3140968"/>
            <a:ext cx="55446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7408" y="620688"/>
            <a:ext cx="11017224" cy="3888432"/>
          </a:xfrm>
        </p:spPr>
        <p:txBody>
          <a:bodyPr>
            <a:normAutofit/>
          </a:bodyPr>
          <a:lstStyle/>
          <a:p>
            <a:pPr marL="109728" indent="0" algn="just" fontAlgn="auto">
              <a:spcAft>
                <a:spcPts val="0"/>
              </a:spcAft>
              <a:buNone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протяжении многих лет учреждениями образования (в т.ч. профессиональными) транслировался и продолжает транслироваться один и тот же образ «работы» детского сада (школы) с родителями, который можно обнаружить как в мыслях, так и в высказываниях педагогов: «Я владею педагогической культурой, а вы нет!!! Я знаю и имею право просвещать. Вы не имеете этого права и достаточных оснований! Я могу Вас привлечь к  совместной деятельности, но только в тех формах и в то время, когда мне это будет удобно… Я сам все спроектирую и спланирую за Вас, Вам только нужно все в точности исполнить. Я все о Вас узнаю посредством диагностических методик, но не позволю Вам узнать меня…».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7170" name="Picture 2" descr="https://c7.uihere.com/files/326/209/173/kids-playing-vect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" b="5064"/>
          <a:stretch/>
        </p:blipFill>
        <p:spPr bwMode="auto">
          <a:xfrm>
            <a:off x="4295800" y="3958559"/>
            <a:ext cx="3816424" cy="27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04864"/>
            <a:ext cx="10802416" cy="4320480"/>
          </a:xfrm>
        </p:spPr>
        <p:txBody>
          <a:bodyPr>
            <a:normAutofit fontScale="925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семьи и образовательного учреждения регулируется огромным количеством нормативно-правовых актов различного уровня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: от международных  до локальных,  касающихся деятельности конкретного образовательного учреждения.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здесь рассматривается как первый из двух главных субъектов взаимодействия в сфере воспитания и образования ребенка.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Родитель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 новой парадигме образования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 это и заказчик,  и  участник реализации, и контролирующий результаты образовательной деятельности субъект, а следовательно, возникает необходимость постоянного пребывания в состоянии “включенности” в образовательный процесс, повышения родительской, педагогической, психологической, а также правовой компетентности.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F66B079-58FD-4A07-9774-EB1739924E9E}"/>
              </a:ext>
            </a:extLst>
          </p:cNvPr>
          <p:cNvSpPr txBox="1">
            <a:spLocks/>
          </p:cNvSpPr>
          <p:nvPr/>
        </p:nvSpPr>
        <p:spPr>
          <a:xfrm>
            <a:off x="0" y="207841"/>
            <a:ext cx="12192000" cy="1617784"/>
          </a:xfrm>
          <a:prstGeom prst="rect">
            <a:avLst/>
          </a:prstGeom>
          <a:effectLst>
            <a:outerShdw blurRad="50800" dist="50800" dir="5400000" sx="48000" sy="48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НОРМАТИВНО ПРАВОВЫЕ ОСНОВЫ ВЗАИМОДЕЙСТВИЯ СЕМЬИ И  ОБРАЗОВАТЕЛЬНОГО УЧРЕЖДЕНИЯ</a:t>
            </a:r>
            <a:endParaRPr lang="ru-RU" sz="48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695400" y="908720"/>
            <a:ext cx="11089232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Организуя собрания, лекции родительского университета в монологических формах, и наблюдая из года в год слабую активность родителей, а иногда и отторжение, большинство педагогов не осознает, что культура работы с родителями мало продуктивна, в 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из-за того, что в ней отсутствует любовь и понимание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636912"/>
            <a:ext cx="5328592" cy="3689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695400" y="642939"/>
            <a:ext cx="11017224" cy="3506141"/>
          </a:xfrm>
        </p:spPr>
        <p:txBody>
          <a:bodyPr/>
          <a:lstStyle/>
          <a:p>
            <a:pPr algn="just">
              <a:buFont typeface="Wingdings 3" panose="05040102010807070707" pitchFamily="18" charset="2"/>
              <a:buNone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Полагаю, не единожды Вы становились свидетелями следующего диалога между педагогом и родителем: </a:t>
            </a:r>
          </a:p>
          <a:p>
            <a:pPr algn="just"/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П: Мы Вас ждали на родительское собрание. Почему Вы не пришли?!</a:t>
            </a:r>
          </a:p>
          <a:p>
            <a:pPr algn="just"/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Р. Я не могла прийти, у меня возникли сложности на работе…..</a:t>
            </a:r>
          </a:p>
          <a:p>
            <a:pPr algn="just"/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П: Как всегда у Вас одни отговорки. Позвольте. Это что мне нужно?! Нет, это Вам нужно! Он Ваш сын, а не мой… А Вам, почему-то безразлично его развитие, низкие оценки по предметам.  </a:t>
            </a:r>
          </a:p>
          <a:p>
            <a:endParaRPr lang="ru-RU" altLang="ru-RU" dirty="0" smtClean="0"/>
          </a:p>
        </p:txBody>
      </p:sp>
      <p:pic>
        <p:nvPicPr>
          <p:cNvPr id="3" name="Picture 4" descr="http://uamap.ru/wp-content/uploads/2020/01/olimp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39816" y="3429000"/>
            <a:ext cx="3384376" cy="31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79376" y="2204865"/>
            <a:ext cx="11329924" cy="3168352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Позволю предположить, что причиной сохраняющихся непродуктивных, разрушительных отношений выступают стереотипы сознания и поведения (привычки смотреть через призму критики). Для того, чтобы обнаружить связь этой причины и следствия, педагогам нужно перейти на другую ступеньку развития, где ориентирами выступают не воздействие на семью, а взаимодействие, не насилие, а любовь!</a:t>
            </a:r>
          </a:p>
          <a:p>
            <a:endParaRPr lang="ru-RU" altLang="ru-RU" dirty="0" smtClean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6F66B079-58FD-4A07-9774-EB1739924E9E}"/>
              </a:ext>
            </a:extLst>
          </p:cNvPr>
          <p:cNvSpPr txBox="1">
            <a:spLocks/>
          </p:cNvSpPr>
          <p:nvPr/>
        </p:nvSpPr>
        <p:spPr>
          <a:xfrm>
            <a:off x="49336" y="260648"/>
            <a:ext cx="12142664" cy="1617784"/>
          </a:xfrm>
          <a:prstGeom prst="rect">
            <a:avLst/>
          </a:prstGeom>
          <a:effectLst>
            <a:outerShdw blurRad="50800" dist="50800" dir="5400000" sx="48000" sy="48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ПОЧЕМУ ВОЗНИКАЮТ </a:t>
            </a:r>
          </a:p>
          <a:p>
            <a:pPr algn="ctr"/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ДАННЫЕ СИТУАЦИИ? 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4509120"/>
            <a:ext cx="2489473" cy="2212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79376" y="620688"/>
            <a:ext cx="11305256" cy="432048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Культурными формами взаимодействия выступают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со-единение,  со-весть, со-знание, со-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гласие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со-причастие, со-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ответствие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со-мнение, со-творчество, со-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зидание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со-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звучие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со-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зерцание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со-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трудничество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со-переживание, со-чувствие, со-дружество, со-радость, со-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жаление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организационными формами взаимодействия могут быть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семейные клубы, ассамблеи, воскресные семейные объединения, семейный театр и мн. другое.</a:t>
            </a:r>
          </a:p>
          <a:p>
            <a:endParaRPr lang="ru-RU" altLang="ru-RU" dirty="0" smtClean="0"/>
          </a:p>
        </p:txBody>
      </p:sp>
      <p:pic>
        <p:nvPicPr>
          <p:cNvPr id="3074" name="Picture 2" descr="https://sun9-58.userapi.com/c638025/v638025811/54e47/iLRUndiulX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581128"/>
            <a:ext cx="8280920" cy="20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get-altay/214458/2a000001628b2c0297fcb14fcf09ef07c8bd/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4392" y="2132856"/>
            <a:ext cx="136815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551384" y="857250"/>
            <a:ext cx="112332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u="none" dirty="0">
                <a:latin typeface="Arial" panose="020B0604020202020204" pitchFamily="34" charset="0"/>
              </a:rPr>
              <a:t>Взаимодействие школы и семьи – двусторонний, </a:t>
            </a:r>
            <a:r>
              <a:rPr lang="ru-RU" altLang="ru-RU" sz="2400" b="1" u="none" dirty="0">
                <a:latin typeface="Arial" panose="020B0604020202020204" pitchFamily="34" charset="0"/>
              </a:rPr>
              <a:t>циклический процесс, разворачивающийся по спирали</a:t>
            </a:r>
            <a:r>
              <a:rPr lang="ru-RU" altLang="ru-RU" sz="2400" u="none" dirty="0">
                <a:latin typeface="Arial" panose="020B0604020202020204" pitchFamily="34" charset="0"/>
              </a:rPr>
              <a:t>. </a:t>
            </a:r>
          </a:p>
          <a:p>
            <a:pPr algn="just" eaLnBrk="1" hangingPunct="1"/>
            <a:r>
              <a:rPr lang="ru-RU" altLang="ru-RU" sz="2400" u="none" dirty="0">
                <a:latin typeface="Arial" panose="020B0604020202020204" pitchFamily="34" charset="0"/>
              </a:rPr>
              <a:t>Переход от ограничивающего к продуктивному взаимодействию (от низкого к высокому уровню спирали)  в системе «школа-семья» возможен, если каждая сторона проявляет активность и ответственность на всех фазах цикла: с момента поступления ребенка в школу и до его выпуска из нее.  </a:t>
            </a:r>
          </a:p>
        </p:txBody>
      </p:sp>
      <p:pic>
        <p:nvPicPr>
          <p:cNvPr id="4098" name="Picture 2" descr="http://lobacheva.lyssch5.edusite.ru/images/18998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45" y="3573016"/>
            <a:ext cx="3332323" cy="29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623392" y="571501"/>
            <a:ext cx="1123324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latin typeface="Arial" panose="020B0604020202020204" pitchFamily="34" charset="0"/>
              </a:rPr>
              <a:t>1 фаза.</a:t>
            </a:r>
            <a:r>
              <a:rPr lang="ru-RU" altLang="ru-RU" sz="2400" b="1" dirty="0">
                <a:latin typeface="Arial" panose="020B0604020202020204" pitchFamily="34" charset="0"/>
              </a:rPr>
              <a:t> </a:t>
            </a:r>
            <a:r>
              <a:rPr lang="ru-RU" altLang="ru-RU" sz="2400" b="1" i="1" dirty="0">
                <a:latin typeface="Arial" panose="020B0604020202020204" pitchFamily="34" charset="0"/>
              </a:rPr>
              <a:t>Открытие</a:t>
            </a:r>
            <a:r>
              <a:rPr lang="ru-RU" altLang="ru-RU" sz="2400" dirty="0">
                <a:latin typeface="Arial" panose="020B0604020202020204" pitchFamily="34" charset="0"/>
              </a:rPr>
              <a:t>.</a:t>
            </a:r>
          </a:p>
          <a:p>
            <a:pPr algn="just" eaLnBrk="1" hangingPunct="1"/>
            <a:r>
              <a:rPr lang="ru-RU" altLang="ru-RU" sz="2400" dirty="0">
                <a:latin typeface="Arial" panose="020B0604020202020204" pitchFamily="34" charset="0"/>
              </a:rPr>
              <a:t>Задачи: </a:t>
            </a:r>
            <a:endParaRPr lang="ru-RU" altLang="ru-RU" sz="2400" dirty="0" smtClean="0">
              <a:latin typeface="Arial" panose="020B0604020202020204" pitchFamily="34" charset="0"/>
            </a:endParaRPr>
          </a:p>
          <a:p>
            <a:pPr algn="just" eaLnBrk="1" hangingPunct="1"/>
            <a:r>
              <a:rPr lang="ru-RU" altLang="ru-RU" sz="2400" u="none" dirty="0" smtClean="0">
                <a:latin typeface="Arial" panose="020B0604020202020204" pitchFamily="34" charset="0"/>
              </a:rPr>
              <a:t>Знакомство </a:t>
            </a:r>
            <a:r>
              <a:rPr lang="ru-RU" altLang="ru-RU" sz="2400" u="none" dirty="0">
                <a:latin typeface="Arial" panose="020B0604020202020204" pitchFamily="34" charset="0"/>
              </a:rPr>
              <a:t>с достижениями сторон (семьи и образовательной организации) в сфере воспитания ребенка. Активное восприятие, анализ, оценка.</a:t>
            </a:r>
          </a:p>
          <a:p>
            <a:pPr algn="just" eaLnBrk="1" hangingPunct="1"/>
            <a:endParaRPr lang="ru-RU" altLang="ru-RU" sz="2400" b="1" i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2400" b="1" i="1" dirty="0">
                <a:latin typeface="Arial" panose="020B0604020202020204" pitchFamily="34" charset="0"/>
              </a:rPr>
              <a:t>2 фаза.</a:t>
            </a:r>
            <a:r>
              <a:rPr lang="ru-RU" altLang="ru-RU" sz="2400" b="1" dirty="0">
                <a:latin typeface="Arial" panose="020B0604020202020204" pitchFamily="34" charset="0"/>
              </a:rPr>
              <a:t> </a:t>
            </a:r>
            <a:r>
              <a:rPr lang="ru-RU" altLang="ru-RU" sz="2400" b="1" i="1" dirty="0">
                <a:latin typeface="Arial" panose="020B0604020202020204" pitchFamily="34" charset="0"/>
              </a:rPr>
              <a:t>Прояснение ожиданий</a:t>
            </a:r>
            <a:r>
              <a:rPr lang="ru-RU" altLang="ru-RU" sz="2400" dirty="0">
                <a:latin typeface="Arial" panose="020B0604020202020204" pitchFamily="34" charset="0"/>
              </a:rPr>
              <a:t>.</a:t>
            </a:r>
          </a:p>
          <a:p>
            <a:pPr algn="just" eaLnBrk="1" hangingPunct="1"/>
            <a:r>
              <a:rPr lang="ru-RU" altLang="ru-RU" sz="2400" dirty="0">
                <a:latin typeface="Arial" panose="020B0604020202020204" pitchFamily="34" charset="0"/>
              </a:rPr>
              <a:t>Задачи: </a:t>
            </a:r>
            <a:endParaRPr lang="ru-RU" altLang="ru-RU" sz="2400" dirty="0" smtClean="0">
              <a:latin typeface="Arial" panose="020B0604020202020204" pitchFamily="34" charset="0"/>
            </a:endParaRPr>
          </a:p>
          <a:p>
            <a:pPr algn="just" eaLnBrk="1" hangingPunct="1"/>
            <a:r>
              <a:rPr lang="ru-RU" altLang="ru-RU" sz="2400" u="none" dirty="0" smtClean="0">
                <a:latin typeface="Arial" panose="020B0604020202020204" pitchFamily="34" charset="0"/>
              </a:rPr>
              <a:t>Выяснение </a:t>
            </a:r>
            <a:r>
              <a:rPr lang="ru-RU" altLang="ru-RU" sz="2400" u="none" dirty="0">
                <a:latin typeface="Arial" panose="020B0604020202020204" pitchFamily="34" charset="0"/>
              </a:rPr>
              <a:t>семьей и школой ожиданий от сотрудничества: предъявление и обсуждение своей роли и роли другого в решении задач воспитания ребенка.</a:t>
            </a:r>
          </a:p>
          <a:p>
            <a:pPr algn="just" eaLnBrk="1" hangingPunct="1"/>
            <a:endParaRPr lang="ru-RU" altLang="ru-RU" sz="2400" b="1" i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2400" b="1" i="1" dirty="0">
                <a:latin typeface="Arial" panose="020B0604020202020204" pitchFamily="34" charset="0"/>
              </a:rPr>
              <a:t>3 фаза.</a:t>
            </a:r>
            <a:r>
              <a:rPr lang="ru-RU" altLang="ru-RU" sz="2400" b="1" dirty="0">
                <a:latin typeface="Arial" panose="020B0604020202020204" pitchFamily="34" charset="0"/>
              </a:rPr>
              <a:t>  </a:t>
            </a:r>
            <a:r>
              <a:rPr lang="ru-RU" altLang="ru-RU" sz="2400" b="1" i="1" dirty="0">
                <a:latin typeface="Arial" panose="020B0604020202020204" pitchFamily="34" charset="0"/>
              </a:rPr>
              <a:t>Согласование</a:t>
            </a:r>
            <a:r>
              <a:rPr lang="ru-RU" altLang="ru-RU" sz="2400" b="1" dirty="0">
                <a:latin typeface="Arial" panose="020B0604020202020204" pitchFamily="34" charset="0"/>
              </a:rPr>
              <a:t>.</a:t>
            </a:r>
          </a:p>
          <a:p>
            <a:pPr algn="just" eaLnBrk="1" hangingPunct="1"/>
            <a:r>
              <a:rPr lang="ru-RU" altLang="ru-RU" sz="2400" dirty="0">
                <a:latin typeface="Arial" panose="020B0604020202020204" pitchFamily="34" charset="0"/>
              </a:rPr>
              <a:t>Задачи: </a:t>
            </a:r>
            <a:endParaRPr lang="ru-RU" altLang="ru-RU" sz="2400" dirty="0" smtClean="0">
              <a:latin typeface="Arial" panose="020B0604020202020204" pitchFamily="34" charset="0"/>
            </a:endParaRPr>
          </a:p>
          <a:p>
            <a:pPr algn="just" eaLnBrk="1" hangingPunct="1"/>
            <a:r>
              <a:rPr lang="ru-RU" altLang="ru-RU" sz="2400" u="none" dirty="0" smtClean="0">
                <a:latin typeface="Arial" panose="020B0604020202020204" pitchFamily="34" charset="0"/>
              </a:rPr>
              <a:t>Согласование </a:t>
            </a:r>
            <a:r>
              <a:rPr lang="ru-RU" altLang="ru-RU" sz="2400" u="none" dirty="0">
                <a:latin typeface="Arial" panose="020B0604020202020204" pitchFamily="34" charset="0"/>
              </a:rPr>
              <a:t>точек зрения и прогнозирование развития взаимодействия школы и семьи с опорой на ответственность сторон.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07368" y="188640"/>
            <a:ext cx="1137726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indent="227013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i="1" dirty="0">
                <a:latin typeface="Arial" panose="020B0604020202020204" pitchFamily="34" charset="0"/>
              </a:rPr>
              <a:t>4 фаза.</a:t>
            </a:r>
            <a:r>
              <a:rPr lang="ru-RU" altLang="ru-RU" sz="2400" b="1" dirty="0">
                <a:latin typeface="Arial" panose="020B0604020202020204" pitchFamily="34" charset="0"/>
              </a:rPr>
              <a:t> </a:t>
            </a:r>
            <a:r>
              <a:rPr lang="ru-RU" altLang="ru-RU" sz="2400" b="1" i="1" dirty="0">
                <a:latin typeface="Arial" panose="020B0604020202020204" pitchFamily="34" charset="0"/>
              </a:rPr>
              <a:t>Оформление документов</a:t>
            </a:r>
            <a:endParaRPr lang="ru-RU" altLang="ru-RU" sz="2400" b="1" dirty="0">
              <a:latin typeface="Arial" panose="020B0604020202020204" pitchFamily="34" charset="0"/>
            </a:endParaRPr>
          </a:p>
          <a:p>
            <a:pPr algn="just"/>
            <a:r>
              <a:rPr lang="ru-RU" altLang="ru-RU" sz="2400" dirty="0">
                <a:latin typeface="Arial" panose="020B0604020202020204" pitchFamily="34" charset="0"/>
              </a:rPr>
              <a:t>Задачи: </a:t>
            </a:r>
            <a:r>
              <a:rPr lang="ru-RU" altLang="ru-RU" sz="2400" u="none" dirty="0">
                <a:latin typeface="Arial" panose="020B0604020202020204" pitchFamily="34" charset="0"/>
              </a:rPr>
              <a:t>Составление договора о сотрудничестве школы и семьи.</a:t>
            </a:r>
          </a:p>
          <a:p>
            <a:pPr algn="just"/>
            <a:endParaRPr lang="ru-RU" altLang="ru-RU" sz="2400" b="1" i="1" dirty="0">
              <a:latin typeface="Arial" panose="020B0604020202020204" pitchFamily="34" charset="0"/>
            </a:endParaRPr>
          </a:p>
          <a:p>
            <a:pPr algn="ctr"/>
            <a:r>
              <a:rPr lang="ru-RU" altLang="ru-RU" sz="2400" b="1" i="1" dirty="0">
                <a:latin typeface="Arial" panose="020B0604020202020204" pitchFamily="34" charset="0"/>
              </a:rPr>
              <a:t>5 фаза.</a:t>
            </a:r>
            <a:r>
              <a:rPr lang="ru-RU" altLang="ru-RU" sz="2400" b="1" dirty="0">
                <a:latin typeface="Arial" panose="020B0604020202020204" pitchFamily="34" charset="0"/>
              </a:rPr>
              <a:t>  </a:t>
            </a:r>
            <a:r>
              <a:rPr lang="ru-RU" altLang="ru-RU" sz="2400" b="1" i="1" dirty="0">
                <a:latin typeface="Arial" panose="020B0604020202020204" pitchFamily="34" charset="0"/>
              </a:rPr>
              <a:t>Проектирование взаимодействия</a:t>
            </a:r>
            <a:r>
              <a:rPr lang="ru-RU" altLang="ru-RU" sz="2400" b="1" dirty="0">
                <a:latin typeface="Arial" panose="020B0604020202020204" pitchFamily="34" charset="0"/>
              </a:rPr>
              <a:t>.  </a:t>
            </a:r>
          </a:p>
          <a:p>
            <a:pPr algn="just"/>
            <a:r>
              <a:rPr lang="ru-RU" altLang="ru-RU" sz="2400" dirty="0">
                <a:latin typeface="Arial" panose="020B0604020202020204" pitchFamily="34" charset="0"/>
              </a:rPr>
              <a:t>Задачи: </a:t>
            </a:r>
            <a:r>
              <a:rPr lang="ru-RU" altLang="ru-RU" sz="2400" u="none" dirty="0">
                <a:latin typeface="Arial" panose="020B0604020202020204" pitchFamily="34" charset="0"/>
              </a:rPr>
              <a:t>Совместное создание программы и плана взаимодействия</a:t>
            </a:r>
            <a:r>
              <a:rPr lang="ru-RU" altLang="ru-RU" sz="2400" i="1" u="none" dirty="0">
                <a:latin typeface="Arial" panose="020B0604020202020204" pitchFamily="34" charset="0"/>
              </a:rPr>
              <a:t> </a:t>
            </a:r>
            <a:r>
              <a:rPr lang="ru-RU" altLang="ru-RU" sz="2400" u="none" dirty="0">
                <a:latin typeface="Arial" panose="020B0604020202020204" pitchFamily="34" charset="0"/>
              </a:rPr>
              <a:t>школы и семьи в проблемном поле воспитания обучающихся.</a:t>
            </a:r>
          </a:p>
          <a:p>
            <a:pPr algn="just" eaLnBrk="1" hangingPunct="1"/>
            <a:endParaRPr lang="ru-RU" altLang="ru-RU" sz="24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2400" b="1" dirty="0">
                <a:latin typeface="Arial" panose="020B0604020202020204" pitchFamily="34" charset="0"/>
              </a:rPr>
              <a:t>6 фаза. Социально-педагогический мониторинг.</a:t>
            </a:r>
          </a:p>
          <a:p>
            <a:pPr algn="just" eaLnBrk="1" hangingPunct="1"/>
            <a:r>
              <a:rPr lang="ru-RU" altLang="ru-RU" sz="2400" dirty="0">
                <a:latin typeface="Arial" panose="020B0604020202020204" pitchFamily="34" charset="0"/>
              </a:rPr>
              <a:t>Задачи: </a:t>
            </a:r>
            <a:r>
              <a:rPr lang="ru-RU" altLang="ru-RU" sz="2400" u="none" dirty="0" smtClean="0">
                <a:latin typeface="Arial" panose="020B0604020202020204" pitchFamily="34" charset="0"/>
              </a:rPr>
              <a:t>Постоянное </a:t>
            </a:r>
            <a:r>
              <a:rPr lang="ru-RU" altLang="ru-RU" sz="2400" u="none" dirty="0">
                <a:latin typeface="Arial" panose="020B0604020202020204" pitchFamily="34" charset="0"/>
              </a:rPr>
              <a:t>наблюдение за развитием взаимодействия школы и семьи (в системах «родители - дети», «педагоги- дети», «педагоги – родители»); анализ, оценка получаемых результатов; уточнение программы и плана взаимодействия.</a:t>
            </a:r>
          </a:p>
          <a:p>
            <a:pPr algn="just" eaLnBrk="1" hangingPunct="1"/>
            <a:endParaRPr lang="ru-RU" altLang="ru-RU" sz="24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2400" b="1" dirty="0">
                <a:latin typeface="Arial" panose="020B0604020202020204" pitchFamily="34" charset="0"/>
              </a:rPr>
              <a:t>7 фаза. Рефлексия.</a:t>
            </a:r>
          </a:p>
          <a:p>
            <a:pPr algn="just" eaLnBrk="1" hangingPunct="1"/>
            <a:r>
              <a:rPr lang="ru-RU" altLang="ru-RU" sz="2400" dirty="0">
                <a:latin typeface="Arial" panose="020B0604020202020204" pitchFamily="34" charset="0"/>
              </a:rPr>
              <a:t>Задачи: </a:t>
            </a:r>
            <a:r>
              <a:rPr lang="ru-RU" altLang="ru-RU" sz="2400" u="none" dirty="0">
                <a:latin typeface="Arial" panose="020B0604020202020204" pitchFamily="34" charset="0"/>
              </a:rPr>
              <a:t>Критический анализ и оценка результатов взаимодействия школы и семьи, осмысление роли каждого в жизни ребенка и друг друга. </a:t>
            </a:r>
          </a:p>
          <a:p>
            <a:pPr algn="just"/>
            <a:endParaRPr lang="ru-RU" altLang="ru-RU" sz="20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0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1631504" y="5373216"/>
            <a:ext cx="3791744" cy="43269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Метод «Выбери дистанцию»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16080" y="1844824"/>
            <a:ext cx="5040559" cy="2663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Первый этап—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социально-педагогическая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диагностика —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направлен на выявление достижений и трудностей сторон взаимодействия, анализ и оценку особенностей взаимодействия педагогов с родителями.</a:t>
            </a:r>
          </a:p>
        </p:txBody>
      </p:sp>
      <p:pic>
        <p:nvPicPr>
          <p:cNvPr id="13315" name="Picture 5" descr="P214002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408" y="980728"/>
            <a:ext cx="5616575" cy="4213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12300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88640"/>
            <a:ext cx="7128792" cy="53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151784" y="5661248"/>
            <a:ext cx="3527623" cy="6381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 «Пчелиный улей»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Изображение 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52400"/>
            <a:ext cx="7859712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19736" y="6165304"/>
            <a:ext cx="4968924" cy="549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 «Вопросно-ответное общение»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2204864"/>
            <a:ext cx="11161240" cy="4536504"/>
          </a:xfrm>
        </p:spPr>
        <p:txBody>
          <a:bodyPr>
            <a:normAutofit fontScale="85000" lnSpcReduction="10000"/>
          </a:bodyPr>
          <a:lstStyle/>
          <a:p>
            <a:pPr marL="365760" indent="-256032" algn="just" fontAlgn="auto">
              <a:spcAft>
                <a:spcPts val="0"/>
              </a:spcAft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Так, являясь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заказчиком образовательных услуг, сначала “…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 (законные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представители) несовершеннолетних обучающихся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имеют право выбирать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 формы получения образования и формы обучения, организации, осуществляющие образовательную деятельность, язык, языки образования, факультативные и элективные учебные предметы, курсы, дисциплины (модули) из перечня, предлагаемого организацией, осуществляющей образовательную деятельность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…”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  “Об образовании” №273-ФЗ,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44 п 3.1). </a:t>
            </a:r>
          </a:p>
          <a:p>
            <a:pPr marL="365760" indent="-256032" algn="just" fontAlgn="auto">
              <a:spcAft>
                <a:spcPts val="0"/>
              </a:spcAft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Затем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согласно новым государственным стандартам,  обучающиеся, их родители (законные представители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участвуют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“…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разработке основной образовательной программы начального общего образования, проектировании и развитии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внутришкольной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социальной среды, а также в формировании и реализации индивидуальных образовательных маршрутов обучающихся…”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(ФГОС НО, п 22).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F66B079-58FD-4A07-9774-EB1739924E9E}"/>
              </a:ext>
            </a:extLst>
          </p:cNvPr>
          <p:cNvSpPr txBox="1">
            <a:spLocks/>
          </p:cNvSpPr>
          <p:nvPr/>
        </p:nvSpPr>
        <p:spPr>
          <a:xfrm>
            <a:off x="0" y="207841"/>
            <a:ext cx="12192000" cy="1617784"/>
          </a:xfrm>
          <a:prstGeom prst="rect">
            <a:avLst/>
          </a:prstGeom>
          <a:effectLst>
            <a:outerShdw blurRad="50800" dist="50800" dir="5400000" sx="48000" sy="48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СЕМЬЯ - ГЛАВНОЕ ДЕЙСТВУЮЩЕЕ </a:t>
            </a:r>
          </a:p>
          <a:p>
            <a:pPr algn="ctr"/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ЛИЦО ВСЕХ ЭТАПОВ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7104112" y="5445224"/>
            <a:ext cx="3095600" cy="61319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 «Круглый стол»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9376" y="980728"/>
            <a:ext cx="4176762" cy="4104456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Второй этап — рефлексии —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ориентирован на помощь в осознании проблемного поля взаимодействия педагогов и родителей, соотнесение его с имеющимся опытом, выделение педагогами и родителями зон особого внимания.</a:t>
            </a:r>
          </a:p>
        </p:txBody>
      </p:sp>
      <p:pic>
        <p:nvPicPr>
          <p:cNvPr id="17413" name="Picture 5" descr="Изображение 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1904" y="476672"/>
            <a:ext cx="6480720" cy="4860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11" descr="P504009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8048" y="2060848"/>
            <a:ext cx="5112568" cy="3835450"/>
          </a:xfrm>
        </p:spPr>
      </p:pic>
      <p:pic>
        <p:nvPicPr>
          <p:cNvPr id="43012" name="Picture 7" descr="P50400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060848"/>
            <a:ext cx="5112568" cy="38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F66B079-58FD-4A07-9774-EB1739924E9E}"/>
              </a:ext>
            </a:extLst>
          </p:cNvPr>
          <p:cNvSpPr txBox="1">
            <a:spLocks/>
          </p:cNvSpPr>
          <p:nvPr/>
        </p:nvSpPr>
        <p:spPr>
          <a:xfrm>
            <a:off x="49336" y="260648"/>
            <a:ext cx="12142664" cy="1617784"/>
          </a:xfrm>
          <a:prstGeom prst="rect">
            <a:avLst/>
          </a:prstGeom>
          <a:effectLst>
            <a:outerShdw blurRad="50800" dist="50800" dir="5400000" sx="48000" sy="48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МЕТОД «РЕФЛЕКСИВНЫЙ КРУГ»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124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060848"/>
            <a:ext cx="5976664" cy="448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F66B079-58FD-4A07-9774-EB1739924E9E}"/>
              </a:ext>
            </a:extLst>
          </p:cNvPr>
          <p:cNvSpPr txBox="1">
            <a:spLocks/>
          </p:cNvSpPr>
          <p:nvPr/>
        </p:nvSpPr>
        <p:spPr>
          <a:xfrm>
            <a:off x="49336" y="260648"/>
            <a:ext cx="12142664" cy="1617784"/>
          </a:xfrm>
          <a:prstGeom prst="rect">
            <a:avLst/>
          </a:prstGeom>
          <a:effectLst>
            <a:outerShdw blurRad="50800" dist="50800" dir="5400000" sx="48000" sy="48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«РЕФЛЕКСИВНЫЙ КРУГ»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1344" y="549275"/>
            <a:ext cx="5040560" cy="518398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Этап проектирования 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призван решать задачи разработки проекта повышения эффективности взаимодействия педагогов и родителей, поиска эффективных методов и форм преодоления трудностей во взаимодействии,  составления программы комплексной деятельности воспитывающих взрослых, направленной на развитие новых отношений между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школой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 и семьей.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7928" y="5572918"/>
            <a:ext cx="6336704" cy="320675"/>
          </a:xfrm>
        </p:spPr>
        <p:txBody>
          <a:bodyPr>
            <a:no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 «Составление карты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мыследеятельности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9462" name="Picture 6" descr="P12300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7928" y="792418"/>
            <a:ext cx="6262942" cy="469769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P125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132856"/>
            <a:ext cx="5904656" cy="44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F66B079-58FD-4A07-9774-EB1739924E9E}"/>
              </a:ext>
            </a:extLst>
          </p:cNvPr>
          <p:cNvSpPr txBox="1">
            <a:spLocks/>
          </p:cNvSpPr>
          <p:nvPr/>
        </p:nvSpPr>
        <p:spPr>
          <a:xfrm>
            <a:off x="49336" y="260648"/>
            <a:ext cx="12142664" cy="1617784"/>
          </a:xfrm>
          <a:prstGeom prst="rect">
            <a:avLst/>
          </a:prstGeom>
          <a:effectLst>
            <a:outerShdw blurRad="50800" dist="50800" dir="5400000" sx="48000" sy="48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МЕТОД «ИНТЕРВЬЮ В ПАРАХ»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217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988840"/>
            <a:ext cx="6192688" cy="464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F66B079-58FD-4A07-9774-EB1739924E9E}"/>
              </a:ext>
            </a:extLst>
          </p:cNvPr>
          <p:cNvSpPr txBox="1">
            <a:spLocks/>
          </p:cNvSpPr>
          <p:nvPr/>
        </p:nvSpPr>
        <p:spPr>
          <a:xfrm>
            <a:off x="49336" y="260648"/>
            <a:ext cx="12142664" cy="1617784"/>
          </a:xfrm>
          <a:prstGeom prst="rect">
            <a:avLst/>
          </a:prstGeom>
          <a:effectLst>
            <a:outerShdw blurRad="50800" dist="50800" dir="5400000" sx="48000" sy="48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МЕТОД «РАБОТА НАД ПРОЕКТОМ»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07368" y="476672"/>
            <a:ext cx="5303912" cy="51847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его мониторинга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характеризуется определением качества взаимодействия, сбором, изучением и систематизацией данных, позволяющих определить качество взаимодействия педагогов и родителей. 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72064" y="5157192"/>
            <a:ext cx="4895850" cy="360784"/>
          </a:xfrm>
        </p:spPr>
        <p:txBody>
          <a:bodyPr>
            <a:normAutofit lnSpcReduction="10000"/>
          </a:bodyPr>
          <a:lstStyle/>
          <a:p>
            <a:pPr marL="365760" indent="-256032" algn="ctr" fontAlgn="auto">
              <a:spcAft>
                <a:spcPts val="0"/>
              </a:spcAft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 «Учебные станции»</a:t>
            </a:r>
          </a:p>
        </p:txBody>
      </p:sp>
      <p:pic>
        <p:nvPicPr>
          <p:cNvPr id="48132" name="Picture 7" descr="P1250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33840"/>
            <a:ext cx="5904656" cy="44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9376" y="971295"/>
            <a:ext cx="5256584" cy="45370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включает анализ и оценку степени значимости взаимодействия, определение степени и причин несоответствия во взаимодействии и его качества.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12024" y="5167851"/>
            <a:ext cx="5688383" cy="681037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«Анализ видеозаписи мероприятия»</a:t>
            </a:r>
          </a:p>
        </p:txBody>
      </p:sp>
      <p:pic>
        <p:nvPicPr>
          <p:cNvPr id="24583" name="Picture 7" descr="P5270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9327" y="1052736"/>
            <a:ext cx="5184775" cy="388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SDC106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060848"/>
            <a:ext cx="6120680" cy="45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F66B079-58FD-4A07-9774-EB1739924E9E}"/>
              </a:ext>
            </a:extLst>
          </p:cNvPr>
          <p:cNvSpPr txBox="1">
            <a:spLocks/>
          </p:cNvSpPr>
          <p:nvPr/>
        </p:nvSpPr>
        <p:spPr>
          <a:xfrm>
            <a:off x="49336" y="260648"/>
            <a:ext cx="12142664" cy="1617784"/>
          </a:xfrm>
          <a:prstGeom prst="rect">
            <a:avLst/>
          </a:prstGeom>
          <a:effectLst>
            <a:outerShdw blurRad="50800" dist="50800" dir="5400000" sx="48000" sy="48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МЕТОД «ОБСУЖДЕНИЕ В ГРУППАХ»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357189"/>
            <a:ext cx="11305256" cy="5768975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дети, так и их родители нуждаются в педагогах, владеющих иными, более совершенными способами взаимодействия; в педагогах,  желающих протянуть руку помощи, готовых к созиданию ШКОЛЫ ЖИЗНИ не только для детей, но и для воспитывающих взрослых, на уроках которой родители и педагоги (также, как их дети на уроках математики, письменно-речевой деятельности) будут думать о миссии родителя, ребенка; о родительской любви и сердечности, об ответственности за слова, которые мы говорим друг другу; о постижении красоты; о бережном отношении к миру; о самопознании, самовоспитании и самосовершенствовании.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Жизни в этом контексте для нас мыслится, как СО-БЫТИЕ, где каждый имеет право на любовь, уважение и понимание.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4338" name="Picture 2" descr="https://i.pinimg.com/originals/5b/57/11/5b571120e161bc9717cf95475b91205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4293096"/>
            <a:ext cx="6048672" cy="241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551384" y="908720"/>
            <a:ext cx="1080241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вместо пассивного наблюдателя и придирчивого критика школа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новой парадигме образования получает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лояльного сотрудника, постоянно сопровождающего процесс обучения и воспитания, корректирующего  и направляющего его, параллельно обогащаясь новыми знаниями и компетенциями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“ …Программа должна обеспечить  развитие педагогической компетентности родителей (законных представителей) в целях содействия социализации обучающихся в семье, учет культурных и социальных потребностей их семей” (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ФГОС , п 18.2.3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65760" indent="-256032" algn="just">
              <a:buFont typeface="Wingdings 3"/>
              <a:buChar char="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klin-cson.mo.socinfo.ru/media/2019/03/13/1259474691/Klinskij_KCZS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26" y="3933056"/>
            <a:ext cx="1992174" cy="19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tory-english.ucoz.net/fgo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0" b="22479"/>
          <a:stretch/>
        </p:blipFill>
        <p:spPr bwMode="auto">
          <a:xfrm>
            <a:off x="1991544" y="4509120"/>
            <a:ext cx="56145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3"/>
          </p:cNvPr>
          <p:cNvSpPr/>
          <p:nvPr/>
        </p:nvSpPr>
        <p:spPr>
          <a:xfrm>
            <a:off x="8760296" y="6093296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Перейти на сайт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692696"/>
            <a:ext cx="11089232" cy="5911850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таком обилии прав, свобод и привилегий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ответственность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которая и ранее декларировалась нормативно-правовыми актами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значительно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возрастает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родители (законные представители) несовершеннолетних 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“…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несут ответственность за полноценную реализацию прав ребенка на образование: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… несут основную ответственность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воспитание и развитие ребенка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...” 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Конвенция ООН о правах ребенка,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18 );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“…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обязаны обеспечить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получение детьми основного общего образования…” (СК РФ,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63,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1,2);  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“…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несут ответственность …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неисполнение или ненадлежащее исполнение обязанностей по их воспитанию, обучению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…” (№120-ФЗ,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4)</a:t>
            </a:r>
          </a:p>
        </p:txBody>
      </p:sp>
      <p:pic>
        <p:nvPicPr>
          <p:cNvPr id="5122" name="Picture 2" descr="https://www.clipartmax.com/png/full/313-3135971_earth-child-clip-art-children-hand-in-earth-childr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4588797"/>
            <a:ext cx="4248472" cy="222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07368" y="956381"/>
            <a:ext cx="11089232" cy="591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мы убедились, каждый нормативно-правовой акт в сфере образования имеет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основанием семью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фундаментальную основу реализации права ребенка на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получение образования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Любой дефицит в знании правовых норм, как со стороны семьи, так и со стороны образовательного учреждения ведет к спекуляциям, необоснованным требованиям взаимодействующих субъектов друг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другу и, как следствие, нарушениям логики образовательного процесса.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3789040"/>
            <a:ext cx="3154404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85" y="116632"/>
            <a:ext cx="12192000" cy="25922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 </a:t>
            </a:r>
            <a:r>
              <a:rPr lang="ru-RU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ЭТО?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28" y="2564904"/>
            <a:ext cx="3309938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2132856"/>
            <a:ext cx="10729192" cy="25202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«первейшее условие их взаимодействия — исчерпывающее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представление о функциях и содержании деятельности друг друга,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так, чтобы эти субъекты имели возможность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понимать друг друга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при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наличии адекватного образа воспитательных возможностей друг друга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могли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устанавливать реальные взаимные действия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вполне отдавая себе отчет в задачах, средствах и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конечном итоговом результате»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F66B079-58FD-4A07-9774-EB1739924E9E}"/>
              </a:ext>
            </a:extLst>
          </p:cNvPr>
          <p:cNvSpPr txBox="1">
            <a:spLocks/>
          </p:cNvSpPr>
          <p:nvPr/>
        </p:nvSpPr>
        <p:spPr>
          <a:xfrm>
            <a:off x="0" y="207841"/>
            <a:ext cx="12192000" cy="1617784"/>
          </a:xfrm>
          <a:prstGeom prst="rect">
            <a:avLst/>
          </a:prstGeom>
          <a:effectLst>
            <a:outerShdw blurRad="50800" dist="50800" dir="5400000" sx="48000" sy="48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Н.Е.Щуркова</a:t>
            </a:r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4675620"/>
            <a:ext cx="1749953" cy="1892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836712"/>
            <a:ext cx="11089232" cy="4369097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родителей и педагогов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воспитании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рассматривается как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взаимная деятельность ответственных взрослых, направленная на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введение детей в пространство культуры, постижение ее ценностей и смыслов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позволяет совместно выявлять, осознавать и решать проблемы воспитания детей, а также обеспечивает необходимые глубинные связи между воспитывающими взрослыми в контексте развития личности ребенка.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воспитывающих взрослых позитивно отражается на физическом, психическом и социальном здоровье ребенка.  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лаборатория проблем образования родителей Волгограда)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221088"/>
            <a:ext cx="1368152" cy="1768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3613</TotalTime>
  <Words>1760</Words>
  <Application>Microsoft Office PowerPoint</Application>
  <PresentationFormat>Произвольный</PresentationFormat>
  <Paragraphs>123</Paragraphs>
  <Slides>40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 ЭТО?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«Выбери дистанцию»</vt:lpstr>
      <vt:lpstr>Метод «Пчелиный улей»</vt:lpstr>
      <vt:lpstr>Метод «Вопросно-ответное общение»</vt:lpstr>
      <vt:lpstr>Метод «Круглый стол»</vt:lpstr>
      <vt:lpstr>Презентация PowerPoint</vt:lpstr>
      <vt:lpstr>Презентация PowerPoint</vt:lpstr>
      <vt:lpstr>Этап проектирования  призван решать задачи разработки проекта повышения эффективности взаимодействия педагогов и родителей, поиска эффективных методов и форм преодоления трудностей во взаимодействии,  составления программы комплексной деятельности воспитывающих взрослых, направленной на развитие новых отношений между школой и семьей. </vt:lpstr>
      <vt:lpstr>Презентация PowerPoint</vt:lpstr>
      <vt:lpstr>Презентация PowerPoint</vt:lpstr>
      <vt:lpstr>Этап реализации проекта и его мониторинга характеризуется определением качества взаимодействия, сбором, изучением и систематизацией данных, позволяющих определить качество взаимодействия педагогов и родителей. </vt:lpstr>
      <vt:lpstr>Этап  анализа включает анализ и оценку степени значимости взаимодействия, определение степени и причин несоответствия во взаимодействии и его качества.</vt:lpstr>
      <vt:lpstr>Презентация PowerPoint</vt:lpstr>
      <vt:lpstr>Презентация PowerPoint</vt:lpstr>
      <vt:lpstr>Презентация PowerPoint</vt:lpstr>
    </vt:vector>
  </TitlesOfParts>
  <Company>USR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</dc:creator>
  <cp:lastModifiedBy>Ирина Леонидовна ИЛ. Петрова</cp:lastModifiedBy>
  <cp:revision>229</cp:revision>
  <dcterms:created xsi:type="dcterms:W3CDTF">2009-10-29T08:52:37Z</dcterms:created>
  <dcterms:modified xsi:type="dcterms:W3CDTF">2020-03-17T09:52:45Z</dcterms:modified>
</cp:coreProperties>
</file>